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IBM Plex Sans Bold"/>
      <p:regular r:id="rId20"/>
    </p:embeddedFont>
    <p:embeddedFont>
      <p:font typeface="Inter"/>
      <p:regular r:id="rId21"/>
    </p:embeddedFont>
    <p:embeddedFont>
      <p:font typeface="Inter Bold"/>
      <p:regular r:id="rId22"/>
    </p:embeddedFont>
    <p:embeddedFont>
      <p:font typeface="Inter Medium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0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sv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27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6.sv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28.png"/><Relationship Id="rId9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svg"/><Relationship Id="rId7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8.sv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6.png"/><Relationship Id="rId5" Type="http://schemas.openxmlformats.org/officeDocument/2006/relationships/image" Target="../media/image16.svg"/><Relationship Id="rId10" Type="http://schemas.openxmlformats.org/officeDocument/2006/relationships/image" Target="../media/image35.png"/><Relationship Id="rId4" Type="http://schemas.openxmlformats.org/officeDocument/2006/relationships/image" Target="../media/image15.png"/><Relationship Id="rId9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svg"/><Relationship Id="rId7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6.svg"/><Relationship Id="rId10" Type="http://schemas.openxmlformats.org/officeDocument/2006/relationships/image" Target="../media/image36.png"/><Relationship Id="rId4" Type="http://schemas.openxmlformats.org/officeDocument/2006/relationships/image" Target="../media/image15.png"/><Relationship Id="rId9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0.sv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39.svg"/><Relationship Id="rId4" Type="http://schemas.openxmlformats.org/officeDocument/2006/relationships/image" Target="../media/image37.jpe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1.png"/><Relationship Id="rId3" Type="http://schemas.openxmlformats.org/officeDocument/2006/relationships/image" Target="../media/image16.svg"/><Relationship Id="rId7" Type="http://schemas.openxmlformats.org/officeDocument/2006/relationships/image" Target="../media/image18.png"/><Relationship Id="rId12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13.png"/><Relationship Id="rId5" Type="http://schemas.openxmlformats.org/officeDocument/2006/relationships/image" Target="../media/image8.svg"/><Relationship Id="rId10" Type="http://schemas.openxmlformats.org/officeDocument/2006/relationships/image" Target="../media/image21.svg"/><Relationship Id="rId4" Type="http://schemas.openxmlformats.org/officeDocument/2006/relationships/image" Target="../media/image7.png"/><Relationship Id="rId9" Type="http://schemas.openxmlformats.org/officeDocument/2006/relationships/image" Target="../media/image20.png"/><Relationship Id="rId1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14.svg"/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12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1.svg"/><Relationship Id="rId5" Type="http://schemas.openxmlformats.org/officeDocument/2006/relationships/image" Target="../media/image22.jpeg"/><Relationship Id="rId15" Type="http://schemas.openxmlformats.org/officeDocument/2006/relationships/image" Target="../media/image12.sv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13" Type="http://schemas.openxmlformats.org/officeDocument/2006/relationships/image" Target="../media/image11.png"/><Relationship Id="rId3" Type="http://schemas.openxmlformats.org/officeDocument/2006/relationships/image" Target="../media/image16.svg"/><Relationship Id="rId7" Type="http://schemas.openxmlformats.org/officeDocument/2006/relationships/image" Target="../media/image24.svg"/><Relationship Id="rId12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3.png"/><Relationship Id="rId5" Type="http://schemas.openxmlformats.org/officeDocument/2006/relationships/image" Target="../media/image22.jpeg"/><Relationship Id="rId10" Type="http://schemas.openxmlformats.org/officeDocument/2006/relationships/image" Target="../media/image8.svg"/><Relationship Id="rId4" Type="http://schemas.openxmlformats.org/officeDocument/2006/relationships/image" Target="../media/image1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25.jpe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svg"/><Relationship Id="rId7" Type="http://schemas.openxmlformats.org/officeDocument/2006/relationships/image" Target="../media/image8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25.jpeg"/><Relationship Id="rId10" Type="http://schemas.openxmlformats.org/officeDocument/2006/relationships/image" Target="../media/image11.png"/><Relationship Id="rId4" Type="http://schemas.openxmlformats.org/officeDocument/2006/relationships/image" Target="../media/image26.png"/><Relationship Id="rId9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44782" y="3204970"/>
            <a:ext cx="20577564" cy="7846451"/>
          </a:xfrm>
          <a:custGeom>
            <a:avLst/>
            <a:gdLst/>
            <a:ahLst/>
            <a:cxnLst/>
            <a:rect l="l" t="t" r="r" b="b"/>
            <a:pathLst>
              <a:path w="20577564" h="7846451">
                <a:moveTo>
                  <a:pt x="0" y="0"/>
                </a:moveTo>
                <a:lnTo>
                  <a:pt x="20577564" y="0"/>
                </a:lnTo>
                <a:lnTo>
                  <a:pt x="20577564" y="7846452"/>
                </a:lnTo>
                <a:lnTo>
                  <a:pt x="0" y="7846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</a:blip>
            <a:stretch>
              <a:fillRect t="-1347" b="-26828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11154834" y="1850738"/>
            <a:ext cx="6104466" cy="610446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 rot="-30000">
              <a:off x="-1943" y="-1943"/>
              <a:ext cx="816686" cy="816686"/>
            </a:xfrm>
            <a:custGeom>
              <a:avLst/>
              <a:gdLst/>
              <a:ahLst/>
              <a:cxnLst/>
              <a:rect l="l" t="t" r="r" b="b"/>
              <a:pathLst>
                <a:path w="816686" h="816686">
                  <a:moveTo>
                    <a:pt x="411889" y="1958"/>
                  </a:moveTo>
                  <a:cubicBezTo>
                    <a:pt x="187449" y="0"/>
                    <a:pt x="3917" y="180357"/>
                    <a:pt x="1958" y="404797"/>
                  </a:cubicBezTo>
                  <a:cubicBezTo>
                    <a:pt x="0" y="629236"/>
                    <a:pt x="180357" y="812769"/>
                    <a:pt x="404797" y="814728"/>
                  </a:cubicBezTo>
                  <a:cubicBezTo>
                    <a:pt x="629236" y="816686"/>
                    <a:pt x="812769" y="636329"/>
                    <a:pt x="814728" y="411889"/>
                  </a:cubicBezTo>
                  <a:cubicBezTo>
                    <a:pt x="816686" y="187449"/>
                    <a:pt x="636329" y="3917"/>
                    <a:pt x="411889" y="1958"/>
                  </a:cubicBezTo>
                  <a:close/>
                </a:path>
              </a:pathLst>
            </a:custGeom>
            <a:blipFill>
              <a:blip r:embed="rId3"/>
              <a:stretch>
                <a:fillRect l="-13693" t="-2441" r="-66395" b="-434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>
            <a:off x="10984590" y="1680495"/>
            <a:ext cx="6444953" cy="6444953"/>
          </a:xfrm>
          <a:custGeom>
            <a:avLst/>
            <a:gdLst/>
            <a:ahLst/>
            <a:cxnLst/>
            <a:rect l="l" t="t" r="r" b="b"/>
            <a:pathLst>
              <a:path w="6444953" h="6444953">
                <a:moveTo>
                  <a:pt x="0" y="0"/>
                </a:moveTo>
                <a:lnTo>
                  <a:pt x="6444953" y="0"/>
                </a:lnTo>
                <a:lnTo>
                  <a:pt x="6444953" y="6444953"/>
                </a:lnTo>
                <a:lnTo>
                  <a:pt x="0" y="644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56111" y="2226144"/>
            <a:ext cx="1945178" cy="4114800"/>
          </a:xfrm>
          <a:custGeom>
            <a:avLst/>
            <a:gdLst/>
            <a:ahLst/>
            <a:cxnLst/>
            <a:rect l="l" t="t" r="r" b="b"/>
            <a:pathLst>
              <a:path w="1945178" h="4114800">
                <a:moveTo>
                  <a:pt x="0" y="0"/>
                </a:moveTo>
                <a:lnTo>
                  <a:pt x="1945178" y="0"/>
                </a:lnTo>
                <a:lnTo>
                  <a:pt x="19451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0" y="-3179251"/>
            <a:ext cx="18816249" cy="5405395"/>
          </a:xfrm>
          <a:custGeom>
            <a:avLst/>
            <a:gdLst/>
            <a:ahLst/>
            <a:cxnLst/>
            <a:rect l="l" t="t" r="r" b="b"/>
            <a:pathLst>
              <a:path w="18816249" h="5405395">
                <a:moveTo>
                  <a:pt x="0" y="0"/>
                </a:moveTo>
                <a:lnTo>
                  <a:pt x="18816249" y="0"/>
                </a:lnTo>
                <a:lnTo>
                  <a:pt x="18816249" y="5405395"/>
                </a:lnTo>
                <a:lnTo>
                  <a:pt x="0" y="54053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888404" y="3509308"/>
            <a:ext cx="8156709" cy="1393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4"/>
              </a:lnSpc>
            </a:pPr>
            <a:r>
              <a:rPr lang="en-US" sz="9804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Music2Image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8404" y="4787265"/>
            <a:ext cx="679420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Generating images from music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91241" y="9121140"/>
            <a:ext cx="5768059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ALESSIO SALZANO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>
            <a:off x="1914511" y="7020408"/>
            <a:ext cx="14458978" cy="2729332"/>
          </a:xfrm>
          <a:custGeom>
            <a:avLst/>
            <a:gdLst/>
            <a:ahLst/>
            <a:cxnLst/>
            <a:rect l="l" t="t" r="r" b="b"/>
            <a:pathLst>
              <a:path w="14458978" h="2470132">
                <a:moveTo>
                  <a:pt x="0" y="0"/>
                </a:moveTo>
                <a:lnTo>
                  <a:pt x="14458978" y="0"/>
                </a:lnTo>
                <a:lnTo>
                  <a:pt x="14458978" y="2470132"/>
                </a:lnTo>
                <a:lnTo>
                  <a:pt x="0" y="24701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545" r="-56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10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71627" y="939165"/>
            <a:ext cx="11285579" cy="98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TRASCRIZIONE DEL TESTO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90326" y="9965060"/>
            <a:ext cx="2907348" cy="21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4"/>
              </a:lnSpc>
              <a:spcBef>
                <a:spcPct val="0"/>
              </a:spcBef>
            </a:pPr>
            <a:r>
              <a:rPr lang="en-US" sz="1540" spc="17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WHISPER ARCHITECTURE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5005" y="3327089"/>
            <a:ext cx="16437990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Whisper 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è un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sistema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di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riconoscimento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vocale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addestrato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680.000 ore di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dati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che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converte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l'audio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testo. </a:t>
            </a:r>
          </a:p>
          <a:p>
            <a:pPr algn="ctr">
              <a:lnSpc>
                <a:spcPts val="3189"/>
              </a:lnSpc>
              <a:spcBef>
                <a:spcPct val="0"/>
              </a:spcBef>
            </a:pPr>
            <a:endParaRPr lang="en-US" sz="2899" spc="32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Questo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passaggio è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fondamentale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poiché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permette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di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ottenere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una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rappresentazione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scritta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dell'audio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essenziale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 la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successiva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generazione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visiva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ctr">
              <a:lnSpc>
                <a:spcPts val="3189"/>
              </a:lnSpc>
              <a:spcBef>
                <a:spcPct val="0"/>
              </a:spcBef>
            </a:pPr>
            <a:endParaRPr lang="en-US" sz="2899" spc="32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La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trasformazione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iniziale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dell'audio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 testo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è necessaria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899" spc="321" dirty="0" err="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poiché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le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onde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sonore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non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possono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essere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convertite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direttamente</a:t>
            </a:r>
            <a:r>
              <a:rPr lang="en-US" sz="2899" b="1" spc="32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in </a:t>
            </a:r>
            <a:r>
              <a:rPr lang="en-US" sz="2899" b="1" spc="321" dirty="0" err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immagini</a:t>
            </a:r>
            <a:r>
              <a:rPr lang="en-US" sz="2899" spc="321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  <a:p>
            <a:pPr algn="ctr">
              <a:lnSpc>
                <a:spcPts val="3189"/>
              </a:lnSpc>
              <a:spcBef>
                <a:spcPct val="0"/>
              </a:spcBef>
            </a:pPr>
            <a:endParaRPr lang="en-US" sz="2899" spc="321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Freeform 10"/>
          <p:cNvSpPr/>
          <p:nvPr/>
        </p:nvSpPr>
        <p:spPr>
          <a:xfrm rot="-1758847">
            <a:off x="11320919" y="-157959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-1758847">
            <a:off x="16172366" y="-157959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10" y="0"/>
                </a:lnTo>
                <a:lnTo>
                  <a:pt x="6270310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-1758847">
            <a:off x="-880715" y="-1115268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 rot="-1074255">
            <a:off x="474980" y="4196867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 rot="1476530">
            <a:off x="17061242" y="8603056"/>
            <a:ext cx="961023" cy="1485893"/>
          </a:xfrm>
          <a:custGeom>
            <a:avLst/>
            <a:gdLst/>
            <a:ahLst/>
            <a:cxnLst/>
            <a:rect l="l" t="t" r="r" b="b"/>
            <a:pathLst>
              <a:path w="961023" h="1485893">
                <a:moveTo>
                  <a:pt x="0" y="0"/>
                </a:moveTo>
                <a:lnTo>
                  <a:pt x="961023" y="0"/>
                </a:lnTo>
                <a:lnTo>
                  <a:pt x="961023" y="1485894"/>
                </a:lnTo>
                <a:lnTo>
                  <a:pt x="0" y="148589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 rot="-1074255">
            <a:off x="17091729" y="4593469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 rot="2631705">
            <a:off x="564314" y="8748143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1627" y="939165"/>
            <a:ext cx="11285579" cy="98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SINTESI DEL TESTO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21542" y="5143500"/>
            <a:ext cx="7622353" cy="3140920"/>
            <a:chOff x="0" y="0"/>
            <a:chExt cx="10163137" cy="41878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63137" cy="3879263"/>
            </a:xfrm>
            <a:custGeom>
              <a:avLst/>
              <a:gdLst/>
              <a:ahLst/>
              <a:cxnLst/>
              <a:rect l="l" t="t" r="r" b="b"/>
              <a:pathLst>
                <a:path w="10163137" h="3879263">
                  <a:moveTo>
                    <a:pt x="0" y="0"/>
                  </a:moveTo>
                  <a:lnTo>
                    <a:pt x="10163137" y="0"/>
                  </a:lnTo>
                  <a:lnTo>
                    <a:pt x="10163137" y="3879263"/>
                  </a:lnTo>
                  <a:lnTo>
                    <a:pt x="0" y="38792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124570" y="3888788"/>
              <a:ext cx="3916368" cy="2991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12"/>
                </a:lnSpc>
                <a:spcBef>
                  <a:spcPct val="0"/>
                </a:spcBef>
              </a:pPr>
              <a:r>
                <a:rPr lang="en-US" sz="1556" spc="172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T5 ARCHITECTURE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02143" y="4236720"/>
            <a:ext cx="8996965" cy="498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812" spc="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Il passo successivo consiste nella sintesi del testo trascritto, necessaria per ridurre l’input testuale e non perdere di generalità.</a:t>
            </a:r>
          </a:p>
          <a:p>
            <a:pPr algn="ctr">
              <a:lnSpc>
                <a:spcPts val="3094"/>
              </a:lnSpc>
              <a:spcBef>
                <a:spcPct val="0"/>
              </a:spcBef>
            </a:pPr>
            <a:endParaRPr lang="en-US" sz="2812" spc="312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812" spc="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Questo processo aiuta a evitare dettagli superflui che potrebbero compromettere la coerenza delle immagini generate, concentrandosi sui concetti chiave.</a:t>
            </a:r>
          </a:p>
          <a:p>
            <a:pPr algn="ctr">
              <a:lnSpc>
                <a:spcPts val="3094"/>
              </a:lnSpc>
              <a:spcBef>
                <a:spcPct val="0"/>
              </a:spcBef>
            </a:pPr>
            <a:endParaRPr lang="en-US" sz="2812" spc="312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094"/>
              </a:lnSpc>
              <a:spcBef>
                <a:spcPct val="0"/>
              </a:spcBef>
            </a:pPr>
            <a:r>
              <a:rPr lang="en-US" sz="2812" spc="3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Per fare ciò è stato utilizzato T5-small, un modello di Text-to-Text Transformer, per riassumere efficacemente il testo.</a:t>
            </a:r>
          </a:p>
        </p:txBody>
      </p:sp>
      <p:sp>
        <p:nvSpPr>
          <p:cNvPr id="11" name="Freeform 11"/>
          <p:cNvSpPr/>
          <p:nvPr/>
        </p:nvSpPr>
        <p:spPr>
          <a:xfrm rot="-1758847">
            <a:off x="9633459" y="-125508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-1758847">
            <a:off x="16237269" y="-125508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 rot="-1758847">
            <a:off x="-621106" y="-1423554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 rot="-1074255">
            <a:off x="6820338" y="3385588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 rot="2631705">
            <a:off x="9830601" y="9473720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 rot="-1074255">
            <a:off x="1176000" y="9075226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 rot="2631705">
            <a:off x="16425389" y="3119681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4255">
            <a:off x="8110323" y="2404669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id="4" name="Freeform 4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85943"/>
            <a:ext cx="11967054" cy="194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GENERAZIONE DELLE IMMAGINI</a:t>
            </a:r>
          </a:p>
        </p:txBody>
      </p:sp>
      <p:sp>
        <p:nvSpPr>
          <p:cNvPr id="8" name="Freeform 8"/>
          <p:cNvSpPr/>
          <p:nvPr/>
        </p:nvSpPr>
        <p:spPr>
          <a:xfrm rot="-1758847">
            <a:off x="9633459" y="-125508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758847">
            <a:off x="16237269" y="-125508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1758847">
            <a:off x="-621106" y="-1423554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2631705">
            <a:off x="1362688" y="9041626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-1074255">
            <a:off x="17240649" y="9075226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 rot="2631705">
            <a:off x="1362688" y="3130264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178707" y="4236635"/>
            <a:ext cx="7492255" cy="3639649"/>
          </a:xfrm>
          <a:custGeom>
            <a:avLst/>
            <a:gdLst/>
            <a:ahLst/>
            <a:cxnLst/>
            <a:rect l="l" t="t" r="r" b="b"/>
            <a:pathLst>
              <a:path w="7492255" h="3639649">
                <a:moveTo>
                  <a:pt x="0" y="0"/>
                </a:moveTo>
                <a:lnTo>
                  <a:pt x="7492256" y="0"/>
                </a:lnTo>
                <a:lnTo>
                  <a:pt x="7492256" y="3639649"/>
                </a:lnTo>
                <a:lnTo>
                  <a:pt x="0" y="363964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7963023" y="3341821"/>
            <a:ext cx="10065461" cy="6701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6"/>
              </a:lnSpc>
              <a:spcBef>
                <a:spcPct val="0"/>
              </a:spcBef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Una volta ottenuto il testo sintetizzato,</a:t>
            </a:r>
            <a:r>
              <a:rPr lang="en-US" sz="2669" b="1" spc="29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viene utilizzato Stable Diffusion</a:t>
            </a: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un modello di generazione immagini basato su diffusione latente.</a:t>
            </a:r>
          </a:p>
          <a:p>
            <a:pPr algn="ctr">
              <a:lnSpc>
                <a:spcPts val="2936"/>
              </a:lnSpc>
              <a:spcBef>
                <a:spcPct val="0"/>
              </a:spcBef>
            </a:pPr>
            <a:endParaRPr lang="en-US" sz="2669" spc="29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936"/>
              </a:lnSpc>
              <a:spcBef>
                <a:spcPct val="0"/>
              </a:spcBef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Questo modello, addestrato su un vasto dataset (LAION-5B), </a:t>
            </a:r>
            <a:r>
              <a:rPr lang="en-US" sz="2669" b="1" spc="29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genera immagini</a:t>
            </a: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512x512 coerenti con il testo.</a:t>
            </a:r>
          </a:p>
          <a:p>
            <a:pPr algn="ctr">
              <a:lnSpc>
                <a:spcPts val="2936"/>
              </a:lnSpc>
              <a:spcBef>
                <a:spcPct val="0"/>
              </a:spcBef>
            </a:pPr>
            <a:endParaRPr lang="en-US" sz="2669" spc="29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936"/>
              </a:lnSpc>
              <a:spcBef>
                <a:spcPct val="0"/>
              </a:spcBef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Per </a:t>
            </a:r>
            <a:r>
              <a:rPr lang="en-US" sz="2669" b="1" spc="29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migliorare l’efficienza</a:t>
            </a: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sono state implementate d</a:t>
            </a:r>
            <a:r>
              <a:rPr lang="en-US" sz="2669" b="1" spc="29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iverse ottimizzazioni</a:t>
            </a: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algn="ctr">
              <a:lnSpc>
                <a:spcPts val="2936"/>
              </a:lnSpc>
              <a:spcBef>
                <a:spcPct val="0"/>
              </a:spcBef>
            </a:pPr>
            <a:endParaRPr lang="en-US" sz="2669" spc="29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576315" lvl="1" indent="-288158" algn="l">
              <a:lnSpc>
                <a:spcPts val="2936"/>
              </a:lnSpc>
              <a:buFont typeface="Arial"/>
              <a:buChar char="•"/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Riduzione dei Passi di Inferenza.</a:t>
            </a:r>
          </a:p>
          <a:p>
            <a:pPr marL="576315" lvl="1" indent="-288158" algn="l">
              <a:lnSpc>
                <a:spcPts val="2936"/>
              </a:lnSpc>
              <a:buFont typeface="Arial"/>
              <a:buChar char="•"/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Utilizzo della GPU.</a:t>
            </a:r>
          </a:p>
          <a:p>
            <a:pPr marL="576315" lvl="1" indent="-288158" algn="l">
              <a:lnSpc>
                <a:spcPts val="2936"/>
              </a:lnSpc>
              <a:buFont typeface="Arial"/>
              <a:buChar char="•"/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Disabilitazione del Safety Checker.</a:t>
            </a:r>
          </a:p>
          <a:p>
            <a:pPr marL="576315" lvl="1" indent="-288158" algn="l">
              <a:lnSpc>
                <a:spcPts val="2936"/>
              </a:lnSpc>
              <a:buFont typeface="Arial"/>
              <a:buChar char="•"/>
            </a:pPr>
            <a:r>
              <a:rPr lang="en-US" sz="2669" spc="29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Sequential CPU Offload: per ottimizzare la memoria e consentire una generazione continua.</a:t>
            </a:r>
          </a:p>
          <a:p>
            <a:pPr algn="l">
              <a:lnSpc>
                <a:spcPts val="2936"/>
              </a:lnSpc>
            </a:pPr>
            <a:endParaRPr lang="en-US" sz="2669" spc="29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46061" y="7997006"/>
            <a:ext cx="549696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STABLE DIFFUSION ARCHITECTURE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25226" y="-1553734"/>
            <a:ext cx="12250453" cy="12250453"/>
          </a:xfrm>
          <a:custGeom>
            <a:avLst/>
            <a:gdLst/>
            <a:ahLst/>
            <a:cxnLst/>
            <a:rect l="l" t="t" r="r" b="b"/>
            <a:pathLst>
              <a:path w="12250453" h="12250453">
                <a:moveTo>
                  <a:pt x="0" y="0"/>
                </a:moveTo>
                <a:lnTo>
                  <a:pt x="12250452" y="0"/>
                </a:lnTo>
                <a:lnTo>
                  <a:pt x="12250452" y="12250452"/>
                </a:lnTo>
                <a:lnTo>
                  <a:pt x="0" y="1225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1074255">
            <a:off x="9870746" y="1844158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27321">
            <a:off x="13827074" y="8123120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5400000">
            <a:off x="-3314299" y="4550169"/>
            <a:ext cx="12768333" cy="3667994"/>
          </a:xfrm>
          <a:custGeom>
            <a:avLst/>
            <a:gdLst/>
            <a:ahLst/>
            <a:cxnLst/>
            <a:rect l="l" t="t" r="r" b="b"/>
            <a:pathLst>
              <a:path w="12768333" h="3667994">
                <a:moveTo>
                  <a:pt x="0" y="0"/>
                </a:moveTo>
                <a:lnTo>
                  <a:pt x="12768332" y="0"/>
                </a:lnTo>
                <a:lnTo>
                  <a:pt x="12768332" y="3667994"/>
                </a:lnTo>
                <a:lnTo>
                  <a:pt x="0" y="3667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7933475" y="4763571"/>
            <a:ext cx="9527162" cy="12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04.RISULTATI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13</a:t>
            </a:r>
          </a:p>
        </p:txBody>
      </p:sp>
      <p:sp>
        <p:nvSpPr>
          <p:cNvPr id="8" name="Freeform 8"/>
          <p:cNvSpPr/>
          <p:nvPr/>
        </p:nvSpPr>
        <p:spPr>
          <a:xfrm rot="2631705">
            <a:off x="17496685" y="2318241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74255">
            <a:off x="9291300" y="9370013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2631705">
            <a:off x="6907753" y="5698269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04725"/>
            <a:ext cx="11967054" cy="188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70"/>
              </a:lnSpc>
            </a:pPr>
            <a:r>
              <a:rPr lang="en-US" sz="67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ESEMPI DI IMMAGINI GENERATE</a:t>
            </a:r>
          </a:p>
        </p:txBody>
      </p:sp>
      <p:sp>
        <p:nvSpPr>
          <p:cNvPr id="7" name="Freeform 7"/>
          <p:cNvSpPr/>
          <p:nvPr/>
        </p:nvSpPr>
        <p:spPr>
          <a:xfrm rot="-1758847">
            <a:off x="9633459" y="-125508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 rot="-1758847">
            <a:off x="16237269" y="-125508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758847">
            <a:off x="-621106" y="-1423554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103236" y="4043293"/>
            <a:ext cx="3468700" cy="4953862"/>
            <a:chOff x="0" y="0"/>
            <a:chExt cx="4624934" cy="6605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624934" cy="4624934"/>
            </a:xfrm>
            <a:custGeom>
              <a:avLst/>
              <a:gdLst/>
              <a:ahLst/>
              <a:cxnLst/>
              <a:rect l="l" t="t" r="r" b="b"/>
              <a:pathLst>
                <a:path w="4624934" h="4624934">
                  <a:moveTo>
                    <a:pt x="0" y="0"/>
                  </a:moveTo>
                  <a:lnTo>
                    <a:pt x="4624934" y="0"/>
                  </a:lnTo>
                  <a:lnTo>
                    <a:pt x="4624934" y="4624934"/>
                  </a:lnTo>
                  <a:lnTo>
                    <a:pt x="0" y="4624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89122" y="4884907"/>
              <a:ext cx="4246689" cy="1720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35"/>
                </a:lnSpc>
                <a:spcBef>
                  <a:spcPct val="0"/>
                </a:spcBef>
              </a:pPr>
              <a:r>
                <a:rPr lang="en-US" sz="1577" b="1" spc="175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 THE TOWN WHERE I WAS BORN, LIVED THE MAN WHO SAILED TO SEA . HE TOLD US OF HIS LIFE IN THE LAND OF SUBMARINES 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711523" y="4043293"/>
            <a:ext cx="3468700" cy="4953862"/>
            <a:chOff x="0" y="0"/>
            <a:chExt cx="4624934" cy="660514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4934" cy="4624934"/>
            </a:xfrm>
            <a:custGeom>
              <a:avLst/>
              <a:gdLst/>
              <a:ahLst/>
              <a:cxnLst/>
              <a:rect l="l" t="t" r="r" b="b"/>
              <a:pathLst>
                <a:path w="4624934" h="4624934">
                  <a:moveTo>
                    <a:pt x="0" y="0"/>
                  </a:moveTo>
                  <a:lnTo>
                    <a:pt x="4624934" y="0"/>
                  </a:lnTo>
                  <a:lnTo>
                    <a:pt x="4624934" y="4624934"/>
                  </a:lnTo>
                  <a:lnTo>
                    <a:pt x="0" y="46249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884908"/>
              <a:ext cx="4624934" cy="1720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35"/>
                </a:lnSpc>
                <a:spcBef>
                  <a:spcPct val="0"/>
                </a:spcBef>
              </a:pPr>
              <a:r>
                <a:rPr lang="en-US" sz="1577" b="1" spc="175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 THE TOWN WHERE I WAS BORN, LIVED THE MAN WHO SAILED TO SEA . HE TOLD US OF HIS LIFE IN THE LAND OF SUBMARINES . WE LIVE IN A YELLOW SUBMARINE 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224070" y="4043293"/>
            <a:ext cx="3633388" cy="5215007"/>
            <a:chOff x="0" y="0"/>
            <a:chExt cx="4844517" cy="6953343"/>
          </a:xfrm>
        </p:grpSpPr>
        <p:sp>
          <p:nvSpPr>
            <p:cNvPr id="17" name="Freeform 17"/>
            <p:cNvSpPr/>
            <p:nvPr/>
          </p:nvSpPr>
          <p:spPr>
            <a:xfrm>
              <a:off x="270092" y="0"/>
              <a:ext cx="4574425" cy="4574425"/>
            </a:xfrm>
            <a:custGeom>
              <a:avLst/>
              <a:gdLst/>
              <a:ahLst/>
              <a:cxnLst/>
              <a:rect l="l" t="t" r="r" b="b"/>
              <a:pathLst>
                <a:path w="4574425" h="4574425">
                  <a:moveTo>
                    <a:pt x="0" y="0"/>
                  </a:moveTo>
                  <a:lnTo>
                    <a:pt x="4574425" y="0"/>
                  </a:lnTo>
                  <a:lnTo>
                    <a:pt x="4574425" y="4574425"/>
                  </a:lnTo>
                  <a:lnTo>
                    <a:pt x="0" y="45744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735720"/>
              <a:ext cx="4844517" cy="22176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82"/>
                </a:lnSpc>
                <a:spcBef>
                  <a:spcPct val="0"/>
                </a:spcBef>
              </a:pPr>
              <a:r>
                <a:rPr lang="en-US" sz="1529" b="1" spc="169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 THE TOWN WHERE I WAS BORN, LIVED THE MAN WHO SAILED TO SEA . HE TOLD US OF HIS LIFE IN THE LAND OF SUBMARINES . WE LIVE IN A YELLOW SUBMARINE YELLOW SUBMARINE YELLOW SUBMARINE 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098763" y="4043293"/>
            <a:ext cx="3440939" cy="5215007"/>
            <a:chOff x="0" y="0"/>
            <a:chExt cx="4587919" cy="6953343"/>
          </a:xfrm>
        </p:grpSpPr>
        <p:sp>
          <p:nvSpPr>
            <p:cNvPr id="20" name="Freeform 20"/>
            <p:cNvSpPr/>
            <p:nvPr/>
          </p:nvSpPr>
          <p:spPr>
            <a:xfrm>
              <a:off x="36298" y="0"/>
              <a:ext cx="4515322" cy="4515322"/>
            </a:xfrm>
            <a:custGeom>
              <a:avLst/>
              <a:gdLst/>
              <a:ahLst/>
              <a:cxnLst/>
              <a:rect l="l" t="t" r="r" b="b"/>
              <a:pathLst>
                <a:path w="4515322" h="4515322">
                  <a:moveTo>
                    <a:pt x="0" y="0"/>
                  </a:moveTo>
                  <a:lnTo>
                    <a:pt x="4515322" y="0"/>
                  </a:lnTo>
                  <a:lnTo>
                    <a:pt x="4515322" y="4515322"/>
                  </a:lnTo>
                  <a:lnTo>
                    <a:pt x="0" y="45153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4764495"/>
              <a:ext cx="4587919" cy="21888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60"/>
                </a:lnSpc>
                <a:spcBef>
                  <a:spcPct val="0"/>
                </a:spcBef>
              </a:pPr>
              <a:r>
                <a:rPr lang="en-US" sz="1509" b="1" spc="167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IN THE TOWN WHERE I WAS BORN, LIVED THE MAN WHO SAILED TO SEA . HE TOLD US OF HIS LIFE, IN THE LAND OF SUBMARINES . WE ALL LIVE IN A YELLOW SUBMARINE YELLOW SUBMARINE YELLOW SUBMARINE 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682577" y="4043293"/>
            <a:ext cx="3502187" cy="5819415"/>
            <a:chOff x="0" y="0"/>
            <a:chExt cx="4669583" cy="7759221"/>
          </a:xfrm>
        </p:grpSpPr>
        <p:sp>
          <p:nvSpPr>
            <p:cNvPr id="23" name="Freeform 23"/>
            <p:cNvSpPr/>
            <p:nvPr/>
          </p:nvSpPr>
          <p:spPr>
            <a:xfrm>
              <a:off x="33474" y="0"/>
              <a:ext cx="4636109" cy="4636109"/>
            </a:xfrm>
            <a:custGeom>
              <a:avLst/>
              <a:gdLst/>
              <a:ahLst/>
              <a:cxnLst/>
              <a:rect l="l" t="t" r="r" b="b"/>
              <a:pathLst>
                <a:path w="4636109" h="4636109">
                  <a:moveTo>
                    <a:pt x="0" y="0"/>
                  </a:moveTo>
                  <a:lnTo>
                    <a:pt x="4636109" y="0"/>
                  </a:lnTo>
                  <a:lnTo>
                    <a:pt x="4636109" y="4636109"/>
                  </a:lnTo>
                  <a:lnTo>
                    <a:pt x="0" y="4636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4896688"/>
              <a:ext cx="4417581" cy="28625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39"/>
                </a:lnSpc>
                <a:spcBef>
                  <a:spcPct val="0"/>
                </a:spcBef>
              </a:pPr>
              <a:r>
                <a:rPr lang="en-US" sz="1581" b="1" spc="175">
                  <a:solidFill>
                    <a:srgbClr val="000000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IN THE TOWN WHERE I WAS BORN, LIVED THE MAN WHO SAILED TO SEA, AND TOLD US OF HIS LIFE, IN THE LAND OF SUBMARINES . WE ALL LIVE IN A YELLOW SUBMARINE YELLOW SUBMARINE YELLOW SUBMARINE AND OUR FRIENDS ARE</a:t>
              </a: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610440" y="3091656"/>
            <a:ext cx="11967054" cy="648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0"/>
              </a:lnSpc>
            </a:pPr>
            <a:r>
              <a:rPr lang="en-US" sz="46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brano: Yellow Submarine dei Beatles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25226" y="-1553734"/>
            <a:ext cx="12250453" cy="12250453"/>
          </a:xfrm>
          <a:custGeom>
            <a:avLst/>
            <a:gdLst/>
            <a:ahLst/>
            <a:cxnLst/>
            <a:rect l="l" t="t" r="r" b="b"/>
            <a:pathLst>
              <a:path w="12250453" h="12250453">
                <a:moveTo>
                  <a:pt x="0" y="0"/>
                </a:moveTo>
                <a:lnTo>
                  <a:pt x="12250452" y="0"/>
                </a:lnTo>
                <a:lnTo>
                  <a:pt x="12250452" y="12250452"/>
                </a:lnTo>
                <a:lnTo>
                  <a:pt x="0" y="1225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1074255">
            <a:off x="9870746" y="1844158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27321">
            <a:off x="13827074" y="8123120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5400000">
            <a:off x="-3314299" y="4550169"/>
            <a:ext cx="12768333" cy="3667994"/>
          </a:xfrm>
          <a:custGeom>
            <a:avLst/>
            <a:gdLst/>
            <a:ahLst/>
            <a:cxnLst/>
            <a:rect l="l" t="t" r="r" b="b"/>
            <a:pathLst>
              <a:path w="12768333" h="3667994">
                <a:moveTo>
                  <a:pt x="0" y="0"/>
                </a:moveTo>
                <a:lnTo>
                  <a:pt x="12768332" y="0"/>
                </a:lnTo>
                <a:lnTo>
                  <a:pt x="12768332" y="3667994"/>
                </a:lnTo>
                <a:lnTo>
                  <a:pt x="0" y="3667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7933475" y="4763571"/>
            <a:ext cx="9527162" cy="12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 b="1" dirty="0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05. CONCLUSIONI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15</a:t>
            </a:r>
          </a:p>
        </p:txBody>
      </p:sp>
      <p:sp>
        <p:nvSpPr>
          <p:cNvPr id="8" name="Freeform 8"/>
          <p:cNvSpPr/>
          <p:nvPr/>
        </p:nvSpPr>
        <p:spPr>
          <a:xfrm rot="2631705">
            <a:off x="17496685" y="2318241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74255">
            <a:off x="9291300" y="9370013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2631705">
            <a:off x="6907753" y="5698269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4255">
            <a:off x="8110323" y="2404669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id="4" name="Freeform 4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56204" y="1205199"/>
            <a:ext cx="11967054" cy="98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LIMITAZIONI</a:t>
            </a:r>
          </a:p>
        </p:txBody>
      </p:sp>
      <p:sp>
        <p:nvSpPr>
          <p:cNvPr id="8" name="Freeform 8"/>
          <p:cNvSpPr/>
          <p:nvPr/>
        </p:nvSpPr>
        <p:spPr>
          <a:xfrm rot="-1758847">
            <a:off x="9633459" y="-125508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758847">
            <a:off x="16237269" y="-125508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1758847">
            <a:off x="-621106" y="-1423554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2631705">
            <a:off x="1362688" y="9041626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-1074255">
            <a:off x="17240649" y="9075226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 rot="2631705">
            <a:off x="1362688" y="3130264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2926750" y="3918328"/>
            <a:ext cx="3084617" cy="3084617"/>
          </a:xfrm>
          <a:custGeom>
            <a:avLst/>
            <a:gdLst/>
            <a:ahLst/>
            <a:cxnLst/>
            <a:rect l="l" t="t" r="r" b="b"/>
            <a:pathLst>
              <a:path w="3084617" h="3084617">
                <a:moveTo>
                  <a:pt x="0" y="0"/>
                </a:moveTo>
                <a:lnTo>
                  <a:pt x="3084616" y="0"/>
                </a:lnTo>
                <a:lnTo>
                  <a:pt x="3084616" y="3084617"/>
                </a:lnTo>
                <a:lnTo>
                  <a:pt x="0" y="30846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>
            <a:off x="12346992" y="3776448"/>
            <a:ext cx="2734104" cy="2734104"/>
          </a:xfrm>
          <a:custGeom>
            <a:avLst/>
            <a:gdLst/>
            <a:ahLst/>
            <a:cxnLst/>
            <a:rect l="l" t="t" r="r" b="b"/>
            <a:pathLst>
              <a:path w="2734104" h="2734104">
                <a:moveTo>
                  <a:pt x="0" y="0"/>
                </a:moveTo>
                <a:lnTo>
                  <a:pt x="2734103" y="0"/>
                </a:lnTo>
                <a:lnTo>
                  <a:pt x="2734103" y="2734104"/>
                </a:lnTo>
                <a:lnTo>
                  <a:pt x="0" y="2734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1661326" y="7274569"/>
            <a:ext cx="5877074" cy="1436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LIMITAZIONI DELL'HARDWARE</a:t>
            </a:r>
          </a:p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CON DELL’HARDWARE PIÙ POTENTE</a:t>
            </a:r>
          </a:p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SI POTREBBERO RAGGIUNGERE TEMPI</a:t>
            </a:r>
          </a:p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DI GENERAZIONE DELL’IMMAGINE</a:t>
            </a:r>
          </a:p>
          <a:p>
            <a:pPr algn="ct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VICINE AL REAL TIME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88629" y="6988819"/>
            <a:ext cx="5850829" cy="1722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84"/>
              </a:lnSpc>
              <a:spcBef>
                <a:spcPct val="0"/>
              </a:spcBef>
            </a:pPr>
            <a:r>
              <a:rPr lang="en-US" sz="1803" b="1" spc="20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 GENERAZIONE DELL’IMMAGINE SI BASA ESCLUSIVAMENTE SUL TESTO, SENZA PRENDERE IN CONSIDERAZIONE GLI ELEMENTI MUSICALI, COME LA MELODIA E L’INTONAZIONE, CHE CONTRIBUISCONO A DEFINIRE IL CONTESTO EMOTIVO DELLA SCENA.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4255">
            <a:off x="8110323" y="2404669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id="4" name="Freeform 4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17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56204" y="1205199"/>
            <a:ext cx="11967054" cy="98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SVILUPPI FUTURI</a:t>
            </a:r>
          </a:p>
        </p:txBody>
      </p:sp>
      <p:sp>
        <p:nvSpPr>
          <p:cNvPr id="8" name="Freeform 8"/>
          <p:cNvSpPr/>
          <p:nvPr/>
        </p:nvSpPr>
        <p:spPr>
          <a:xfrm rot="-1758847">
            <a:off x="9633459" y="-125508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758847">
            <a:off x="16237269" y="-125508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1758847">
            <a:off x="-621106" y="-1423554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2631705">
            <a:off x="1362688" y="9041626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-1074255">
            <a:off x="17240649" y="9075226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 rot="2631705">
            <a:off x="1362688" y="3130264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>
            <a:off x="12871779" y="4131860"/>
            <a:ext cx="4024037" cy="4024037"/>
          </a:xfrm>
          <a:custGeom>
            <a:avLst/>
            <a:gdLst/>
            <a:ahLst/>
            <a:cxnLst/>
            <a:rect l="l" t="t" r="r" b="b"/>
            <a:pathLst>
              <a:path w="4024037" h="4024037">
                <a:moveTo>
                  <a:pt x="0" y="0"/>
                </a:moveTo>
                <a:lnTo>
                  <a:pt x="4024037" y="0"/>
                </a:lnTo>
                <a:lnTo>
                  <a:pt x="4024037" y="4024037"/>
                </a:lnTo>
                <a:lnTo>
                  <a:pt x="0" y="40240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1661326" y="4265210"/>
            <a:ext cx="9374424" cy="4514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4"/>
              </a:lnSpc>
              <a:spcBef>
                <a:spcPct val="0"/>
              </a:spcBef>
            </a:pPr>
            <a:r>
              <a:rPr lang="en-US" sz="2976" b="1" spc="3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Considerare la parte musicale del brano</a:t>
            </a:r>
            <a:r>
              <a:rPr lang="en-US" sz="2976" spc="3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andando ad utilizzare dei modelli che consentono di analizzare gli elementi musicali, come </a:t>
            </a:r>
            <a:r>
              <a:rPr lang="en-US" sz="2976" b="1" spc="3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la melodia e l’intonazione dell’artista</a:t>
            </a:r>
            <a:r>
              <a:rPr lang="en-US" sz="2976" spc="3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e di estrarne caratteristiche significative </a:t>
            </a:r>
            <a:r>
              <a:rPr lang="en-US" sz="2976" b="1" spc="3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 passare ad un modello di generazione delle immagini</a:t>
            </a:r>
            <a:r>
              <a:rPr lang="en-US" sz="2976" spc="3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che non prenda come input il solo testo, ma anche queste caratteristiche significative, </a:t>
            </a:r>
            <a:r>
              <a:rPr lang="en-US" sz="2976" b="1" spc="33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permettendo di generare immagini piu coerenti e fedeli all’atmosfera del brano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12442" y="1930222"/>
            <a:ext cx="7646858" cy="7646858"/>
          </a:xfrm>
          <a:custGeom>
            <a:avLst/>
            <a:gdLst/>
            <a:ahLst/>
            <a:cxnLst/>
            <a:rect l="l" t="t" r="r" b="b"/>
            <a:pathLst>
              <a:path w="7646858" h="7646858">
                <a:moveTo>
                  <a:pt x="0" y="0"/>
                </a:moveTo>
                <a:lnTo>
                  <a:pt x="7646858" y="0"/>
                </a:lnTo>
                <a:lnTo>
                  <a:pt x="7646858" y="7646858"/>
                </a:lnTo>
                <a:lnTo>
                  <a:pt x="0" y="7646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" name="Group 3"/>
          <p:cNvGrpSpPr/>
          <p:nvPr/>
        </p:nvGrpSpPr>
        <p:grpSpPr>
          <a:xfrm>
            <a:off x="9945648" y="2263428"/>
            <a:ext cx="6980445" cy="6980445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t="-24976" b="-24976"/>
              </a:stretch>
            </a:blipFill>
            <a:ln w="1905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Freeform 5"/>
          <p:cNvSpPr/>
          <p:nvPr/>
        </p:nvSpPr>
        <p:spPr>
          <a:xfrm rot="-1074255">
            <a:off x="8265049" y="984203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430366" y="8602796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>
            <a:off x="-609845" y="-1863932"/>
            <a:ext cx="5795802" cy="5785265"/>
          </a:xfrm>
          <a:custGeom>
            <a:avLst/>
            <a:gdLst/>
            <a:ahLst/>
            <a:cxnLst/>
            <a:rect l="l" t="t" r="r" b="b"/>
            <a:pathLst>
              <a:path w="5795802" h="5785265">
                <a:moveTo>
                  <a:pt x="0" y="0"/>
                </a:moveTo>
                <a:lnTo>
                  <a:pt x="5795803" y="0"/>
                </a:lnTo>
                <a:lnTo>
                  <a:pt x="5795803" y="5785264"/>
                </a:lnTo>
                <a:lnTo>
                  <a:pt x="0" y="57852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541933" y="4324549"/>
            <a:ext cx="8366417" cy="2473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79"/>
              </a:lnSpc>
            </a:pPr>
            <a:r>
              <a:rPr lang="en-US" sz="87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GRAZIE PER L’ATTENZIONE!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25226" y="-1553734"/>
            <a:ext cx="12250453" cy="12250453"/>
          </a:xfrm>
          <a:custGeom>
            <a:avLst/>
            <a:gdLst/>
            <a:ahLst/>
            <a:cxnLst/>
            <a:rect l="l" t="t" r="r" b="b"/>
            <a:pathLst>
              <a:path w="12250453" h="12250453">
                <a:moveTo>
                  <a:pt x="0" y="0"/>
                </a:moveTo>
                <a:lnTo>
                  <a:pt x="12250452" y="0"/>
                </a:lnTo>
                <a:lnTo>
                  <a:pt x="12250452" y="12250452"/>
                </a:lnTo>
                <a:lnTo>
                  <a:pt x="0" y="1225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1074255">
            <a:off x="9870746" y="1844158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27321">
            <a:off x="13827074" y="8123120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5400000">
            <a:off x="-3314299" y="4550169"/>
            <a:ext cx="12768333" cy="3667994"/>
          </a:xfrm>
          <a:custGeom>
            <a:avLst/>
            <a:gdLst/>
            <a:ahLst/>
            <a:cxnLst/>
            <a:rect l="l" t="t" r="r" b="b"/>
            <a:pathLst>
              <a:path w="12768333" h="3667994">
                <a:moveTo>
                  <a:pt x="0" y="0"/>
                </a:moveTo>
                <a:lnTo>
                  <a:pt x="12768332" y="0"/>
                </a:lnTo>
                <a:lnTo>
                  <a:pt x="12768332" y="3667994"/>
                </a:lnTo>
                <a:lnTo>
                  <a:pt x="0" y="3667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8506527" y="4073659"/>
            <a:ext cx="8217329" cy="238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01. INTRODUZIONE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02</a:t>
            </a:r>
          </a:p>
        </p:txBody>
      </p:sp>
      <p:sp>
        <p:nvSpPr>
          <p:cNvPr id="8" name="Freeform 8"/>
          <p:cNvSpPr/>
          <p:nvPr/>
        </p:nvSpPr>
        <p:spPr>
          <a:xfrm rot="-1074255">
            <a:off x="7459177" y="9484944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527321">
            <a:off x="17581552" y="-752232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65574" y="-3922799"/>
            <a:ext cx="26100156" cy="7342389"/>
            <a:chOff x="0" y="0"/>
            <a:chExt cx="34800208" cy="9789852"/>
          </a:xfrm>
        </p:grpSpPr>
        <p:sp>
          <p:nvSpPr>
            <p:cNvPr id="3" name="Freeform 3"/>
            <p:cNvSpPr/>
            <p:nvPr/>
          </p:nvSpPr>
          <p:spPr>
            <a:xfrm>
              <a:off x="17374905" y="0"/>
              <a:ext cx="17425303" cy="9789852"/>
            </a:xfrm>
            <a:custGeom>
              <a:avLst/>
              <a:gdLst/>
              <a:ahLst/>
              <a:cxnLst/>
              <a:rect l="l" t="t" r="r" b="b"/>
              <a:pathLst>
                <a:path w="17425303" h="9789852">
                  <a:moveTo>
                    <a:pt x="0" y="0"/>
                  </a:moveTo>
                  <a:lnTo>
                    <a:pt x="17425303" y="0"/>
                  </a:lnTo>
                  <a:lnTo>
                    <a:pt x="17425303" y="9789852"/>
                  </a:lnTo>
                  <a:lnTo>
                    <a:pt x="0" y="9789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7425303" cy="9789852"/>
            </a:xfrm>
            <a:custGeom>
              <a:avLst/>
              <a:gdLst/>
              <a:ahLst/>
              <a:cxnLst/>
              <a:rect l="l" t="t" r="r" b="b"/>
              <a:pathLst>
                <a:path w="17425303" h="9789852">
                  <a:moveTo>
                    <a:pt x="17425303" y="0"/>
                  </a:moveTo>
                  <a:lnTo>
                    <a:pt x="0" y="0"/>
                  </a:lnTo>
                  <a:lnTo>
                    <a:pt x="0" y="9789852"/>
                  </a:lnTo>
                  <a:lnTo>
                    <a:pt x="17425303" y="9789852"/>
                  </a:lnTo>
                  <a:lnTo>
                    <a:pt x="17425303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14043" y="826638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03</a:t>
            </a:r>
          </a:p>
        </p:txBody>
      </p:sp>
      <p:sp>
        <p:nvSpPr>
          <p:cNvPr id="6" name="Freeform 6"/>
          <p:cNvSpPr/>
          <p:nvPr/>
        </p:nvSpPr>
        <p:spPr>
          <a:xfrm rot="-1071943">
            <a:off x="11456236" y="-306801"/>
            <a:ext cx="12768333" cy="3667994"/>
          </a:xfrm>
          <a:custGeom>
            <a:avLst/>
            <a:gdLst/>
            <a:ahLst/>
            <a:cxnLst/>
            <a:rect l="l" t="t" r="r" b="b"/>
            <a:pathLst>
              <a:path w="12768333" h="3667994">
                <a:moveTo>
                  <a:pt x="0" y="0"/>
                </a:moveTo>
                <a:lnTo>
                  <a:pt x="12768333" y="0"/>
                </a:lnTo>
                <a:lnTo>
                  <a:pt x="12768333" y="3667993"/>
                </a:lnTo>
                <a:lnTo>
                  <a:pt x="0" y="36679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10622352" y="1932737"/>
            <a:ext cx="6666413" cy="6486180"/>
            <a:chOff x="0" y="0"/>
            <a:chExt cx="901587" cy="877212"/>
          </a:xfrm>
        </p:grpSpPr>
        <p:sp>
          <p:nvSpPr>
            <p:cNvPr id="8" name="Freeform 8"/>
            <p:cNvSpPr/>
            <p:nvPr/>
          </p:nvSpPr>
          <p:spPr>
            <a:xfrm rot="-30000">
              <a:off x="-2097" y="-2156"/>
              <a:ext cx="905780" cy="881523"/>
            </a:xfrm>
            <a:custGeom>
              <a:avLst/>
              <a:gdLst/>
              <a:ahLst/>
              <a:cxnLst/>
              <a:rect l="l" t="t" r="r" b="b"/>
              <a:pathLst>
                <a:path w="905780" h="881523">
                  <a:moveTo>
                    <a:pt x="456718" y="2173"/>
                  </a:moveTo>
                  <a:cubicBezTo>
                    <a:pt x="207761" y="0"/>
                    <a:pt x="4228" y="194602"/>
                    <a:pt x="2114" y="436828"/>
                  </a:cubicBezTo>
                  <a:cubicBezTo>
                    <a:pt x="0" y="679054"/>
                    <a:pt x="200106" y="877178"/>
                    <a:pt x="449063" y="879351"/>
                  </a:cubicBezTo>
                  <a:cubicBezTo>
                    <a:pt x="698020" y="881524"/>
                    <a:pt x="901553" y="686922"/>
                    <a:pt x="903667" y="444696"/>
                  </a:cubicBezTo>
                  <a:cubicBezTo>
                    <a:pt x="905781" y="202470"/>
                    <a:pt x="705675" y="4345"/>
                    <a:pt x="456718" y="2173"/>
                  </a:cubicBezTo>
                  <a:close/>
                </a:path>
              </a:pathLst>
            </a:custGeom>
            <a:blipFill>
              <a:blip r:embed="rId6"/>
              <a:stretch>
                <a:fillRect l="-40479" t="-3100" r="-39427" b="-446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>
            <a:off x="10464036" y="1739813"/>
            <a:ext cx="6983043" cy="6983043"/>
          </a:xfrm>
          <a:custGeom>
            <a:avLst/>
            <a:gdLst/>
            <a:ahLst/>
            <a:cxnLst/>
            <a:rect l="l" t="t" r="r" b="b"/>
            <a:pathLst>
              <a:path w="6983043" h="6983043">
                <a:moveTo>
                  <a:pt x="0" y="0"/>
                </a:moveTo>
                <a:lnTo>
                  <a:pt x="6983044" y="0"/>
                </a:lnTo>
                <a:lnTo>
                  <a:pt x="6983044" y="6983043"/>
                </a:lnTo>
                <a:lnTo>
                  <a:pt x="0" y="69830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8088838" y="-1853118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834167" y="4334492"/>
            <a:ext cx="6290201" cy="49238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sz="2951" spc="3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L’ascolto di musica è ormai accessibile ovunque, ma manca una componente visiva che amplifichi l’emozione della musica stessa.</a:t>
            </a:r>
          </a:p>
          <a:p>
            <a:pPr algn="l">
              <a:lnSpc>
                <a:spcPts val="3246"/>
              </a:lnSpc>
              <a:spcBef>
                <a:spcPct val="0"/>
              </a:spcBef>
            </a:pPr>
            <a:endParaRPr lang="en-US" sz="2951" spc="327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3246"/>
              </a:lnSpc>
              <a:spcBef>
                <a:spcPct val="0"/>
              </a:spcBef>
            </a:pPr>
            <a:r>
              <a:rPr lang="en-US" sz="2951" spc="327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Aggiungere immagini appropriate può aiutare a trasmettere emozioni e a immergere lo spettatore in uno stato d’animo specifico.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4167" y="384536"/>
            <a:ext cx="6985000" cy="290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L’importanza delle immagini nella musica</a:t>
            </a:r>
          </a:p>
        </p:txBody>
      </p:sp>
      <p:sp>
        <p:nvSpPr>
          <p:cNvPr id="13" name="Freeform 13"/>
          <p:cNvSpPr/>
          <p:nvPr/>
        </p:nvSpPr>
        <p:spPr>
          <a:xfrm rot="527321">
            <a:off x="16979234" y="7713402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 rot="-1074255">
            <a:off x="10611337" y="9075226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 rot="2167494">
            <a:off x="9816158" y="6049531"/>
            <a:ext cx="517934" cy="800808"/>
          </a:xfrm>
          <a:custGeom>
            <a:avLst/>
            <a:gdLst/>
            <a:ahLst/>
            <a:cxnLst/>
            <a:rect l="l" t="t" r="r" b="b"/>
            <a:pathLst>
              <a:path w="517934" h="800808">
                <a:moveTo>
                  <a:pt x="0" y="0"/>
                </a:moveTo>
                <a:lnTo>
                  <a:pt x="517934" y="0"/>
                </a:lnTo>
                <a:lnTo>
                  <a:pt x="517934" y="800808"/>
                </a:lnTo>
                <a:lnTo>
                  <a:pt x="0" y="8008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 rot="565917">
            <a:off x="6641971" y="5168192"/>
            <a:ext cx="462940" cy="565816"/>
          </a:xfrm>
          <a:custGeom>
            <a:avLst/>
            <a:gdLst/>
            <a:ahLst/>
            <a:cxnLst/>
            <a:rect l="l" t="t" r="r" b="b"/>
            <a:pathLst>
              <a:path w="462940" h="565816">
                <a:moveTo>
                  <a:pt x="0" y="0"/>
                </a:moveTo>
                <a:lnTo>
                  <a:pt x="462940" y="0"/>
                </a:lnTo>
                <a:lnTo>
                  <a:pt x="462940" y="565816"/>
                </a:lnTo>
                <a:lnTo>
                  <a:pt x="0" y="5658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 rot="527321">
            <a:off x="3475409" y="3455750"/>
            <a:ext cx="537149" cy="830517"/>
          </a:xfrm>
          <a:custGeom>
            <a:avLst/>
            <a:gdLst/>
            <a:ahLst/>
            <a:cxnLst/>
            <a:rect l="l" t="t" r="r" b="b"/>
            <a:pathLst>
              <a:path w="537149" h="830517">
                <a:moveTo>
                  <a:pt x="0" y="0"/>
                </a:moveTo>
                <a:lnTo>
                  <a:pt x="537149" y="0"/>
                </a:lnTo>
                <a:lnTo>
                  <a:pt x="537149" y="830518"/>
                </a:lnTo>
                <a:lnTo>
                  <a:pt x="0" y="83051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 rot="-1074255">
            <a:off x="78575" y="4182189"/>
            <a:ext cx="480115" cy="586807"/>
          </a:xfrm>
          <a:custGeom>
            <a:avLst/>
            <a:gdLst/>
            <a:ahLst/>
            <a:cxnLst/>
            <a:rect l="l" t="t" r="r" b="b"/>
            <a:pathLst>
              <a:path w="480115" h="586807">
                <a:moveTo>
                  <a:pt x="0" y="0"/>
                </a:moveTo>
                <a:lnTo>
                  <a:pt x="480114" y="0"/>
                </a:lnTo>
                <a:lnTo>
                  <a:pt x="480114" y="586807"/>
                </a:lnTo>
                <a:lnTo>
                  <a:pt x="0" y="58680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25226" y="-1553734"/>
            <a:ext cx="12250453" cy="12250453"/>
          </a:xfrm>
          <a:custGeom>
            <a:avLst/>
            <a:gdLst/>
            <a:ahLst/>
            <a:cxnLst/>
            <a:rect l="l" t="t" r="r" b="b"/>
            <a:pathLst>
              <a:path w="12250453" h="12250453">
                <a:moveTo>
                  <a:pt x="0" y="0"/>
                </a:moveTo>
                <a:lnTo>
                  <a:pt x="12250452" y="0"/>
                </a:lnTo>
                <a:lnTo>
                  <a:pt x="12250452" y="12250452"/>
                </a:lnTo>
                <a:lnTo>
                  <a:pt x="0" y="1225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1074255">
            <a:off x="9870746" y="1844158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27321">
            <a:off x="13827074" y="8123120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5400000">
            <a:off x="-3314299" y="4550169"/>
            <a:ext cx="12768333" cy="3667994"/>
          </a:xfrm>
          <a:custGeom>
            <a:avLst/>
            <a:gdLst/>
            <a:ahLst/>
            <a:cxnLst/>
            <a:rect l="l" t="t" r="r" b="b"/>
            <a:pathLst>
              <a:path w="12768333" h="3667994">
                <a:moveTo>
                  <a:pt x="0" y="0"/>
                </a:moveTo>
                <a:lnTo>
                  <a:pt x="12768332" y="0"/>
                </a:lnTo>
                <a:lnTo>
                  <a:pt x="12768332" y="3667994"/>
                </a:lnTo>
                <a:lnTo>
                  <a:pt x="0" y="3667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8506527" y="4073659"/>
            <a:ext cx="8217329" cy="2384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02. STATO DELL’ARTE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04</a:t>
            </a:r>
          </a:p>
        </p:txBody>
      </p:sp>
      <p:sp>
        <p:nvSpPr>
          <p:cNvPr id="8" name="Freeform 8"/>
          <p:cNvSpPr/>
          <p:nvPr/>
        </p:nvSpPr>
        <p:spPr>
          <a:xfrm rot="527321">
            <a:off x="10521780" y="8079320"/>
            <a:ext cx="356320" cy="550927"/>
          </a:xfrm>
          <a:custGeom>
            <a:avLst/>
            <a:gdLst/>
            <a:ahLst/>
            <a:cxnLst/>
            <a:rect l="l" t="t" r="r" b="b"/>
            <a:pathLst>
              <a:path w="356320" h="550927">
                <a:moveTo>
                  <a:pt x="0" y="0"/>
                </a:moveTo>
                <a:lnTo>
                  <a:pt x="356320" y="0"/>
                </a:lnTo>
                <a:lnTo>
                  <a:pt x="356320" y="550927"/>
                </a:lnTo>
                <a:lnTo>
                  <a:pt x="0" y="5509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 rot="-1074255">
            <a:off x="7434936" y="6635847"/>
            <a:ext cx="318486" cy="389261"/>
          </a:xfrm>
          <a:custGeom>
            <a:avLst/>
            <a:gdLst/>
            <a:ahLst/>
            <a:cxnLst/>
            <a:rect l="l" t="t" r="r" b="b"/>
            <a:pathLst>
              <a:path w="318486" h="389261">
                <a:moveTo>
                  <a:pt x="0" y="0"/>
                </a:moveTo>
                <a:lnTo>
                  <a:pt x="318486" y="0"/>
                </a:lnTo>
                <a:lnTo>
                  <a:pt x="318486" y="389261"/>
                </a:lnTo>
                <a:lnTo>
                  <a:pt x="0" y="3892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527321">
            <a:off x="17496555" y="1760520"/>
            <a:ext cx="417044" cy="644816"/>
          </a:xfrm>
          <a:custGeom>
            <a:avLst/>
            <a:gdLst/>
            <a:ahLst/>
            <a:cxnLst/>
            <a:rect l="l" t="t" r="r" b="b"/>
            <a:pathLst>
              <a:path w="417044" h="644816">
                <a:moveTo>
                  <a:pt x="0" y="0"/>
                </a:moveTo>
                <a:lnTo>
                  <a:pt x="417043" y="0"/>
                </a:lnTo>
                <a:lnTo>
                  <a:pt x="417043" y="644816"/>
                </a:lnTo>
                <a:lnTo>
                  <a:pt x="0" y="644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-1074255">
            <a:off x="14859243" y="2324530"/>
            <a:ext cx="372762" cy="455599"/>
          </a:xfrm>
          <a:custGeom>
            <a:avLst/>
            <a:gdLst/>
            <a:ahLst/>
            <a:cxnLst/>
            <a:rect l="l" t="t" r="r" b="b"/>
            <a:pathLst>
              <a:path w="372762" h="455599">
                <a:moveTo>
                  <a:pt x="0" y="0"/>
                </a:moveTo>
                <a:lnTo>
                  <a:pt x="372762" y="0"/>
                </a:lnTo>
                <a:lnTo>
                  <a:pt x="372762" y="455598"/>
                </a:lnTo>
                <a:lnTo>
                  <a:pt x="0" y="455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07898" y="3880774"/>
            <a:ext cx="4547350" cy="5181642"/>
            <a:chOff x="0" y="0"/>
            <a:chExt cx="6063133" cy="6908857"/>
          </a:xfrm>
        </p:grpSpPr>
        <p:sp>
          <p:nvSpPr>
            <p:cNvPr id="6" name="Freeform 6"/>
            <p:cNvSpPr/>
            <p:nvPr/>
          </p:nvSpPr>
          <p:spPr>
            <a:xfrm>
              <a:off x="0" y="1654800"/>
              <a:ext cx="2312245" cy="1336829"/>
            </a:xfrm>
            <a:custGeom>
              <a:avLst/>
              <a:gdLst/>
              <a:ahLst/>
              <a:cxnLst/>
              <a:rect l="l" t="t" r="r" b="b"/>
              <a:pathLst>
                <a:path w="2312245" h="1336829">
                  <a:moveTo>
                    <a:pt x="0" y="0"/>
                  </a:moveTo>
                  <a:lnTo>
                    <a:pt x="2312245" y="0"/>
                  </a:lnTo>
                  <a:lnTo>
                    <a:pt x="2312245" y="1336829"/>
                  </a:lnTo>
                  <a:lnTo>
                    <a:pt x="0" y="13368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8291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Freeform 7"/>
            <p:cNvSpPr/>
            <p:nvPr/>
          </p:nvSpPr>
          <p:spPr>
            <a:xfrm>
              <a:off x="4038002" y="1166707"/>
              <a:ext cx="2025131" cy="2025131"/>
            </a:xfrm>
            <a:custGeom>
              <a:avLst/>
              <a:gdLst/>
              <a:ahLst/>
              <a:cxnLst/>
              <a:rect l="l" t="t" r="r" b="b"/>
              <a:pathLst>
                <a:path w="2025131" h="2025131">
                  <a:moveTo>
                    <a:pt x="0" y="0"/>
                  </a:moveTo>
                  <a:lnTo>
                    <a:pt x="2025131" y="0"/>
                  </a:lnTo>
                  <a:lnTo>
                    <a:pt x="2025131" y="2025131"/>
                  </a:lnTo>
                  <a:lnTo>
                    <a:pt x="0" y="20251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2514206" y="1707894"/>
              <a:ext cx="1321835" cy="1321835"/>
            </a:xfrm>
            <a:custGeom>
              <a:avLst/>
              <a:gdLst/>
              <a:ahLst/>
              <a:cxnLst/>
              <a:rect l="l" t="t" r="r" b="b"/>
              <a:pathLst>
                <a:path w="1321835" h="1321835">
                  <a:moveTo>
                    <a:pt x="0" y="0"/>
                  </a:moveTo>
                  <a:lnTo>
                    <a:pt x="1321835" y="0"/>
                  </a:lnTo>
                  <a:lnTo>
                    <a:pt x="1321835" y="1321835"/>
                  </a:lnTo>
                  <a:lnTo>
                    <a:pt x="0" y="1321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161551" y="3357176"/>
              <a:ext cx="13573" cy="1196061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162558" y="4883725"/>
              <a:ext cx="2025131" cy="2025131"/>
            </a:xfrm>
            <a:custGeom>
              <a:avLst/>
              <a:gdLst/>
              <a:ahLst/>
              <a:cxnLst/>
              <a:rect l="l" t="t" r="r" b="b"/>
              <a:pathLst>
                <a:path w="2025131" h="2025131">
                  <a:moveTo>
                    <a:pt x="0" y="0"/>
                  </a:moveTo>
                  <a:lnTo>
                    <a:pt x="2025131" y="0"/>
                  </a:lnTo>
                  <a:lnTo>
                    <a:pt x="2025131" y="2025132"/>
                  </a:lnTo>
                  <a:lnTo>
                    <a:pt x="0" y="2025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8422" y="-47625"/>
              <a:ext cx="5626289" cy="1036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19"/>
                </a:lnSpc>
              </a:pPr>
              <a:r>
                <a:rPr lang="en-US" sz="2299" b="1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RELAZIONE TRA IMMAGINI E MUSICA 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5057420" y="4795352"/>
            <a:ext cx="1248703" cy="1248703"/>
          </a:xfrm>
          <a:custGeom>
            <a:avLst/>
            <a:gdLst/>
            <a:ahLst/>
            <a:cxnLst/>
            <a:rect l="l" t="t" r="r" b="b"/>
            <a:pathLst>
              <a:path w="1248703" h="1248703">
                <a:moveTo>
                  <a:pt x="0" y="0"/>
                </a:moveTo>
                <a:lnTo>
                  <a:pt x="1248703" y="0"/>
                </a:lnTo>
                <a:lnTo>
                  <a:pt x="1248703" y="1248703"/>
                </a:lnTo>
                <a:lnTo>
                  <a:pt x="0" y="12487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8913" y="647700"/>
            <a:ext cx="8092859" cy="1150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10"/>
              </a:lnSpc>
            </a:pPr>
            <a:r>
              <a:rPr lang="en-US" sz="81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3 POSSIBILITÀ </a:t>
            </a:r>
          </a:p>
        </p:txBody>
      </p:sp>
      <p:sp>
        <p:nvSpPr>
          <p:cNvPr id="15" name="AutoShape 15"/>
          <p:cNvSpPr/>
          <p:nvPr/>
        </p:nvSpPr>
        <p:spPr>
          <a:xfrm flipH="1">
            <a:off x="15700821" y="6291705"/>
            <a:ext cx="10180" cy="8970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4922348" y="7543568"/>
            <a:ext cx="1518848" cy="1518848"/>
          </a:xfrm>
          <a:custGeom>
            <a:avLst/>
            <a:gdLst/>
            <a:ahLst/>
            <a:cxnLst/>
            <a:rect l="l" t="t" r="r" b="b"/>
            <a:pathLst>
              <a:path w="1518848" h="1518848">
                <a:moveTo>
                  <a:pt x="0" y="0"/>
                </a:moveTo>
                <a:lnTo>
                  <a:pt x="1518848" y="0"/>
                </a:lnTo>
                <a:lnTo>
                  <a:pt x="1518848" y="1518848"/>
                </a:lnTo>
                <a:lnTo>
                  <a:pt x="0" y="1518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TextBox 17"/>
          <p:cNvSpPr txBox="1"/>
          <p:nvPr/>
        </p:nvSpPr>
        <p:spPr>
          <a:xfrm>
            <a:off x="13235058" y="3878435"/>
            <a:ext cx="421971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 MIDI A IMMAGINE</a:t>
            </a:r>
          </a:p>
        </p:txBody>
      </p:sp>
      <p:sp>
        <p:nvSpPr>
          <p:cNvPr id="18" name="Freeform 18"/>
          <p:cNvSpPr/>
          <p:nvPr/>
        </p:nvSpPr>
        <p:spPr>
          <a:xfrm>
            <a:off x="8495214" y="7709499"/>
            <a:ext cx="1734184" cy="1002622"/>
          </a:xfrm>
          <a:custGeom>
            <a:avLst/>
            <a:gdLst/>
            <a:ahLst/>
            <a:cxnLst/>
            <a:rect l="l" t="t" r="r" b="b"/>
            <a:pathLst>
              <a:path w="1734184" h="1002622">
                <a:moveTo>
                  <a:pt x="0" y="0"/>
                </a:moveTo>
                <a:lnTo>
                  <a:pt x="1734184" y="0"/>
                </a:lnTo>
                <a:lnTo>
                  <a:pt x="1734184" y="1002622"/>
                </a:lnTo>
                <a:lnTo>
                  <a:pt x="0" y="10026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829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AutoShape 19"/>
          <p:cNvSpPr/>
          <p:nvPr/>
        </p:nvSpPr>
        <p:spPr>
          <a:xfrm flipH="1">
            <a:off x="9446876" y="6398656"/>
            <a:ext cx="10180" cy="8970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>
            <a:off x="8710549" y="4701732"/>
            <a:ext cx="1518848" cy="1518848"/>
          </a:xfrm>
          <a:custGeom>
            <a:avLst/>
            <a:gdLst/>
            <a:ahLst/>
            <a:cxnLst/>
            <a:rect l="l" t="t" r="r" b="b"/>
            <a:pathLst>
              <a:path w="1518848" h="1518848">
                <a:moveTo>
                  <a:pt x="0" y="0"/>
                </a:moveTo>
                <a:lnTo>
                  <a:pt x="1518849" y="0"/>
                </a:lnTo>
                <a:lnTo>
                  <a:pt x="1518849" y="1518848"/>
                </a:lnTo>
                <a:lnTo>
                  <a:pt x="0" y="1518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TextBox 21"/>
          <p:cNvSpPr txBox="1"/>
          <p:nvPr/>
        </p:nvSpPr>
        <p:spPr>
          <a:xfrm>
            <a:off x="7252447" y="3837817"/>
            <a:ext cx="4219717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299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 IMMAGINI A MUSICA</a:t>
            </a:r>
          </a:p>
        </p:txBody>
      </p:sp>
      <p:sp>
        <p:nvSpPr>
          <p:cNvPr id="22" name="Freeform 22"/>
          <p:cNvSpPr/>
          <p:nvPr/>
        </p:nvSpPr>
        <p:spPr>
          <a:xfrm>
            <a:off x="11364752" y="-1485900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Freeform 23"/>
          <p:cNvSpPr/>
          <p:nvPr/>
        </p:nvSpPr>
        <p:spPr>
          <a:xfrm rot="527321">
            <a:off x="13566822" y="5526197"/>
            <a:ext cx="369905" cy="571932"/>
          </a:xfrm>
          <a:custGeom>
            <a:avLst/>
            <a:gdLst/>
            <a:ahLst/>
            <a:cxnLst/>
            <a:rect l="l" t="t" r="r" b="b"/>
            <a:pathLst>
              <a:path w="369905" h="571932">
                <a:moveTo>
                  <a:pt x="0" y="0"/>
                </a:moveTo>
                <a:lnTo>
                  <a:pt x="369905" y="0"/>
                </a:lnTo>
                <a:lnTo>
                  <a:pt x="369905" y="571932"/>
                </a:lnTo>
                <a:lnTo>
                  <a:pt x="0" y="5719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4" name="Freeform 24"/>
          <p:cNvSpPr/>
          <p:nvPr/>
        </p:nvSpPr>
        <p:spPr>
          <a:xfrm rot="-1074255">
            <a:off x="11227607" y="6026456"/>
            <a:ext cx="330629" cy="404102"/>
          </a:xfrm>
          <a:custGeom>
            <a:avLst/>
            <a:gdLst/>
            <a:ahLst/>
            <a:cxnLst/>
            <a:rect l="l" t="t" r="r" b="b"/>
            <a:pathLst>
              <a:path w="330629" h="404102">
                <a:moveTo>
                  <a:pt x="0" y="0"/>
                </a:moveTo>
                <a:lnTo>
                  <a:pt x="330629" y="0"/>
                </a:lnTo>
                <a:lnTo>
                  <a:pt x="330629" y="404102"/>
                </a:lnTo>
                <a:lnTo>
                  <a:pt x="0" y="40410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5" name="Freeform 25"/>
          <p:cNvSpPr/>
          <p:nvPr/>
        </p:nvSpPr>
        <p:spPr>
          <a:xfrm rot="527321">
            <a:off x="7133000" y="7214653"/>
            <a:ext cx="384778" cy="594928"/>
          </a:xfrm>
          <a:custGeom>
            <a:avLst/>
            <a:gdLst/>
            <a:ahLst/>
            <a:cxnLst/>
            <a:rect l="l" t="t" r="r" b="b"/>
            <a:pathLst>
              <a:path w="384778" h="594928">
                <a:moveTo>
                  <a:pt x="0" y="0"/>
                </a:moveTo>
                <a:lnTo>
                  <a:pt x="384778" y="0"/>
                </a:lnTo>
                <a:lnTo>
                  <a:pt x="384778" y="594928"/>
                </a:lnTo>
                <a:lnTo>
                  <a:pt x="0" y="594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6" name="Freeform 26"/>
          <p:cNvSpPr/>
          <p:nvPr/>
        </p:nvSpPr>
        <p:spPr>
          <a:xfrm rot="-1074255">
            <a:off x="4699733" y="7735026"/>
            <a:ext cx="343922" cy="420350"/>
          </a:xfrm>
          <a:custGeom>
            <a:avLst/>
            <a:gdLst/>
            <a:ahLst/>
            <a:cxnLst/>
            <a:rect l="l" t="t" r="r" b="b"/>
            <a:pathLst>
              <a:path w="343922" h="420350">
                <a:moveTo>
                  <a:pt x="0" y="0"/>
                </a:moveTo>
                <a:lnTo>
                  <a:pt x="343922" y="0"/>
                </a:lnTo>
                <a:lnTo>
                  <a:pt x="343922" y="420349"/>
                </a:lnTo>
                <a:lnTo>
                  <a:pt x="0" y="42034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7" name="Freeform 27"/>
          <p:cNvSpPr/>
          <p:nvPr/>
        </p:nvSpPr>
        <p:spPr>
          <a:xfrm rot="527321">
            <a:off x="8588996" y="3146402"/>
            <a:ext cx="353998" cy="547337"/>
          </a:xfrm>
          <a:custGeom>
            <a:avLst/>
            <a:gdLst/>
            <a:ahLst/>
            <a:cxnLst/>
            <a:rect l="l" t="t" r="r" b="b"/>
            <a:pathLst>
              <a:path w="353998" h="547337">
                <a:moveTo>
                  <a:pt x="0" y="0"/>
                </a:moveTo>
                <a:lnTo>
                  <a:pt x="353998" y="0"/>
                </a:lnTo>
                <a:lnTo>
                  <a:pt x="353998" y="547337"/>
                </a:lnTo>
                <a:lnTo>
                  <a:pt x="0" y="54733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8" name="Freeform 28"/>
          <p:cNvSpPr/>
          <p:nvPr/>
        </p:nvSpPr>
        <p:spPr>
          <a:xfrm rot="-1074255">
            <a:off x="5573948" y="3291573"/>
            <a:ext cx="316411" cy="386724"/>
          </a:xfrm>
          <a:custGeom>
            <a:avLst/>
            <a:gdLst/>
            <a:ahLst/>
            <a:cxnLst/>
            <a:rect l="l" t="t" r="r" b="b"/>
            <a:pathLst>
              <a:path w="316411" h="386724">
                <a:moveTo>
                  <a:pt x="0" y="0"/>
                </a:moveTo>
                <a:lnTo>
                  <a:pt x="316410" y="0"/>
                </a:lnTo>
                <a:lnTo>
                  <a:pt x="316410" y="386724"/>
                </a:lnTo>
                <a:lnTo>
                  <a:pt x="0" y="3867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9" name="Freeform 29"/>
          <p:cNvSpPr/>
          <p:nvPr/>
        </p:nvSpPr>
        <p:spPr>
          <a:xfrm rot="527321">
            <a:off x="13568887" y="9283076"/>
            <a:ext cx="368048" cy="569061"/>
          </a:xfrm>
          <a:custGeom>
            <a:avLst/>
            <a:gdLst/>
            <a:ahLst/>
            <a:cxnLst/>
            <a:rect l="l" t="t" r="r" b="b"/>
            <a:pathLst>
              <a:path w="368048" h="569061">
                <a:moveTo>
                  <a:pt x="0" y="0"/>
                </a:moveTo>
                <a:lnTo>
                  <a:pt x="368048" y="0"/>
                </a:lnTo>
                <a:lnTo>
                  <a:pt x="368048" y="569061"/>
                </a:lnTo>
                <a:lnTo>
                  <a:pt x="0" y="5690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0" name="Freeform 30"/>
          <p:cNvSpPr/>
          <p:nvPr/>
        </p:nvSpPr>
        <p:spPr>
          <a:xfrm rot="-1074255">
            <a:off x="10434169" y="9434009"/>
            <a:ext cx="328969" cy="402073"/>
          </a:xfrm>
          <a:custGeom>
            <a:avLst/>
            <a:gdLst/>
            <a:ahLst/>
            <a:cxnLst/>
            <a:rect l="l" t="t" r="r" b="b"/>
            <a:pathLst>
              <a:path w="328969" h="402073">
                <a:moveTo>
                  <a:pt x="0" y="0"/>
                </a:moveTo>
                <a:lnTo>
                  <a:pt x="328969" y="0"/>
                </a:lnTo>
                <a:lnTo>
                  <a:pt x="328969" y="402074"/>
                </a:lnTo>
                <a:lnTo>
                  <a:pt x="0" y="4020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1290" y="3164959"/>
            <a:ext cx="5502250" cy="5785681"/>
            <a:chOff x="0" y="0"/>
            <a:chExt cx="7336333" cy="7714241"/>
          </a:xfrm>
        </p:grpSpPr>
        <p:sp>
          <p:nvSpPr>
            <p:cNvPr id="6" name="Freeform 6"/>
            <p:cNvSpPr/>
            <p:nvPr/>
          </p:nvSpPr>
          <p:spPr>
            <a:xfrm>
              <a:off x="0" y="1356883"/>
              <a:ext cx="2797794" cy="1617550"/>
            </a:xfrm>
            <a:custGeom>
              <a:avLst/>
              <a:gdLst/>
              <a:ahLst/>
              <a:cxnLst/>
              <a:rect l="l" t="t" r="r" b="b"/>
              <a:pathLst>
                <a:path w="2797794" h="1617550">
                  <a:moveTo>
                    <a:pt x="0" y="0"/>
                  </a:moveTo>
                  <a:lnTo>
                    <a:pt x="2797794" y="0"/>
                  </a:lnTo>
                  <a:lnTo>
                    <a:pt x="2797794" y="1617550"/>
                  </a:lnTo>
                  <a:lnTo>
                    <a:pt x="0" y="1617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8291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Freeform 7"/>
            <p:cNvSpPr/>
            <p:nvPr/>
          </p:nvSpPr>
          <p:spPr>
            <a:xfrm>
              <a:off x="4885944" y="766295"/>
              <a:ext cx="2450389" cy="2450389"/>
            </a:xfrm>
            <a:custGeom>
              <a:avLst/>
              <a:gdLst/>
              <a:ahLst/>
              <a:cxnLst/>
              <a:rect l="l" t="t" r="r" b="b"/>
              <a:pathLst>
                <a:path w="2450389" h="2450389">
                  <a:moveTo>
                    <a:pt x="0" y="0"/>
                  </a:moveTo>
                  <a:lnTo>
                    <a:pt x="2450389" y="0"/>
                  </a:lnTo>
                  <a:lnTo>
                    <a:pt x="2450389" y="2450389"/>
                  </a:lnTo>
                  <a:lnTo>
                    <a:pt x="0" y="2450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3042165" y="1421126"/>
              <a:ext cx="1599408" cy="1599408"/>
            </a:xfrm>
            <a:custGeom>
              <a:avLst/>
              <a:gdLst/>
              <a:ahLst/>
              <a:cxnLst/>
              <a:rect l="l" t="t" r="r" b="b"/>
              <a:pathLst>
                <a:path w="1599408" h="1599408">
                  <a:moveTo>
                    <a:pt x="0" y="0"/>
                  </a:moveTo>
                  <a:lnTo>
                    <a:pt x="1599408" y="0"/>
                  </a:lnTo>
                  <a:lnTo>
                    <a:pt x="1599408" y="1599408"/>
                  </a:lnTo>
                  <a:lnTo>
                    <a:pt x="0" y="1599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3825446" y="3416742"/>
              <a:ext cx="16423" cy="1447222"/>
            </a:xfrm>
            <a:prstGeom prst="line">
              <a:avLst/>
            </a:prstGeom>
            <a:ln w="61468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616674" y="5263852"/>
              <a:ext cx="2450389" cy="2450389"/>
            </a:xfrm>
            <a:custGeom>
              <a:avLst/>
              <a:gdLst/>
              <a:ahLst/>
              <a:cxnLst/>
              <a:rect l="l" t="t" r="r" b="b"/>
              <a:pathLst>
                <a:path w="2450389" h="2450389">
                  <a:moveTo>
                    <a:pt x="0" y="0"/>
                  </a:moveTo>
                  <a:lnTo>
                    <a:pt x="2450390" y="0"/>
                  </a:lnTo>
                  <a:lnTo>
                    <a:pt x="2450390" y="2450389"/>
                  </a:lnTo>
                  <a:lnTo>
                    <a:pt x="0" y="2450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64289" y="-57150"/>
              <a:ext cx="6807756" cy="6083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96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7898" y="545117"/>
            <a:ext cx="9088879" cy="1945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RELAZIONE TRA IMMAGINI E MUSICA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3302686"/>
            <a:ext cx="8183309" cy="651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Questi studi mirano a esplorare come le </a:t>
            </a:r>
            <a:r>
              <a:rPr lang="en-US" sz="2599" b="1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caratteristiche musicali e visive possano essere correlate per generare immagini coerenti con la musica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.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599" spc="288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Vengono prese in input la musica e le immagini, ed estratte in modo separato determinate caratteristiche come i ritmi musicali, le tonalita e le texture visive delle immagini.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599" spc="288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Attraverso l’uso di reti neurali convoluzionali (CNN) e ricorrenti (RNN), </a:t>
            </a:r>
            <a:r>
              <a:rPr lang="en-US" sz="2599" b="1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il modello impara la correlazione tra le caratteristiche visive e musicali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e, partendo da questa correlazione, </a:t>
            </a:r>
            <a:r>
              <a:rPr lang="en-US" sz="2599" b="1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genera nuove immagini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che sono coerenti con la musica in input</a:t>
            </a:r>
          </a:p>
        </p:txBody>
      </p:sp>
      <p:sp>
        <p:nvSpPr>
          <p:cNvPr id="15" name="Freeform 15"/>
          <p:cNvSpPr/>
          <p:nvPr/>
        </p:nvSpPr>
        <p:spPr>
          <a:xfrm rot="-1758847">
            <a:off x="16383299" y="-55965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8"/>
                </a:lnTo>
                <a:lnTo>
                  <a:pt x="0" y="18012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 rot="-1758847">
            <a:off x="10753024" y="-55965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8"/>
                </a:lnTo>
                <a:lnTo>
                  <a:pt x="0" y="18012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 rot="-1758847">
            <a:off x="7223032" y="-1535065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 rot="527321">
            <a:off x="8353221" y="9558395"/>
            <a:ext cx="682220" cy="1054820"/>
          </a:xfrm>
          <a:custGeom>
            <a:avLst/>
            <a:gdLst/>
            <a:ahLst/>
            <a:cxnLst/>
            <a:rect l="l" t="t" r="r" b="b"/>
            <a:pathLst>
              <a:path w="682220" h="1054820">
                <a:moveTo>
                  <a:pt x="0" y="0"/>
                </a:moveTo>
                <a:lnTo>
                  <a:pt x="682220" y="0"/>
                </a:lnTo>
                <a:lnTo>
                  <a:pt x="682220" y="1054819"/>
                </a:lnTo>
                <a:lnTo>
                  <a:pt x="0" y="10548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 rot="-1074255">
            <a:off x="954921" y="9010661"/>
            <a:ext cx="609782" cy="745289"/>
          </a:xfrm>
          <a:custGeom>
            <a:avLst/>
            <a:gdLst/>
            <a:ahLst/>
            <a:cxnLst/>
            <a:rect l="l" t="t" r="r" b="b"/>
            <a:pathLst>
              <a:path w="609782" h="745289">
                <a:moveTo>
                  <a:pt x="0" y="0"/>
                </a:moveTo>
                <a:lnTo>
                  <a:pt x="609782" y="0"/>
                </a:lnTo>
                <a:lnTo>
                  <a:pt x="609782" y="745289"/>
                </a:lnTo>
                <a:lnTo>
                  <a:pt x="0" y="74528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 rot="527321">
            <a:off x="17730980" y="4868507"/>
            <a:ext cx="597866" cy="924396"/>
          </a:xfrm>
          <a:custGeom>
            <a:avLst/>
            <a:gdLst/>
            <a:ahLst/>
            <a:cxnLst/>
            <a:rect l="l" t="t" r="r" b="b"/>
            <a:pathLst>
              <a:path w="597866" h="924396">
                <a:moveTo>
                  <a:pt x="0" y="0"/>
                </a:moveTo>
                <a:lnTo>
                  <a:pt x="597866" y="0"/>
                </a:lnTo>
                <a:lnTo>
                  <a:pt x="597866" y="924396"/>
                </a:lnTo>
                <a:lnTo>
                  <a:pt x="0" y="9243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 rot="-1074255">
            <a:off x="8030060" y="3579089"/>
            <a:ext cx="493166" cy="602759"/>
          </a:xfrm>
          <a:custGeom>
            <a:avLst/>
            <a:gdLst/>
            <a:ahLst/>
            <a:cxnLst/>
            <a:rect l="l" t="t" r="r" b="b"/>
            <a:pathLst>
              <a:path w="493166" h="602759">
                <a:moveTo>
                  <a:pt x="0" y="0"/>
                </a:moveTo>
                <a:lnTo>
                  <a:pt x="493166" y="0"/>
                </a:lnTo>
                <a:lnTo>
                  <a:pt x="493166" y="602759"/>
                </a:lnTo>
                <a:lnTo>
                  <a:pt x="0" y="6027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6551" y="3084831"/>
            <a:ext cx="2917171" cy="6746106"/>
            <a:chOff x="0" y="0"/>
            <a:chExt cx="3889561" cy="8994808"/>
          </a:xfrm>
        </p:grpSpPr>
        <p:sp>
          <p:nvSpPr>
            <p:cNvPr id="6" name="Freeform 6"/>
            <p:cNvSpPr/>
            <p:nvPr/>
          </p:nvSpPr>
          <p:spPr>
            <a:xfrm>
              <a:off x="0" y="6746051"/>
              <a:ext cx="3889561" cy="2248757"/>
            </a:xfrm>
            <a:custGeom>
              <a:avLst/>
              <a:gdLst/>
              <a:ahLst/>
              <a:cxnLst/>
              <a:rect l="l" t="t" r="r" b="b"/>
              <a:pathLst>
                <a:path w="3889561" h="2248757">
                  <a:moveTo>
                    <a:pt x="0" y="0"/>
                  </a:moveTo>
                  <a:lnTo>
                    <a:pt x="3889561" y="0"/>
                  </a:lnTo>
                  <a:lnTo>
                    <a:pt x="3889561" y="2248757"/>
                  </a:lnTo>
                  <a:lnTo>
                    <a:pt x="0" y="2248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18291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AutoShape 7"/>
            <p:cNvSpPr/>
            <p:nvPr/>
          </p:nvSpPr>
          <p:spPr>
            <a:xfrm flipH="1">
              <a:off x="2134461" y="3805992"/>
              <a:ext cx="22832" cy="2011963"/>
            </a:xfrm>
            <a:prstGeom prst="line">
              <a:avLst/>
            </a:prstGeom>
            <a:ln w="85454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482971" y="0"/>
              <a:ext cx="3406590" cy="3406590"/>
            </a:xfrm>
            <a:custGeom>
              <a:avLst/>
              <a:gdLst/>
              <a:ahLst/>
              <a:cxnLst/>
              <a:rect l="l" t="t" r="r" b="b"/>
              <a:pathLst>
                <a:path w="3406590" h="3406590">
                  <a:moveTo>
                    <a:pt x="0" y="0"/>
                  </a:moveTo>
                  <a:lnTo>
                    <a:pt x="3406590" y="0"/>
                  </a:lnTo>
                  <a:lnTo>
                    <a:pt x="3406590" y="3406590"/>
                  </a:lnTo>
                  <a:lnTo>
                    <a:pt x="0" y="34065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9" name="Freeform 9"/>
          <p:cNvSpPr/>
          <p:nvPr/>
        </p:nvSpPr>
        <p:spPr>
          <a:xfrm rot="-1758847">
            <a:off x="10753024" y="-28154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8"/>
                </a:lnTo>
                <a:lnTo>
                  <a:pt x="0" y="1801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07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4424" y="726756"/>
            <a:ext cx="10671595" cy="98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 IMMAGINI A MUSICA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96971" y="3311392"/>
            <a:ext cx="9465854" cy="651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Di contro, altri studi hanno affrontato il </a:t>
            </a:r>
            <a:r>
              <a:rPr lang="en-US" sz="2599" b="1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problema inverso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b="1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 un’immagine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il loro modello estrae determinate caratteristiche visive, le analizza e </a:t>
            </a:r>
            <a:r>
              <a:rPr lang="en-US" sz="2599" b="1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genera musica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che rispecchia tali caratteristiche. 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599" spc="288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Si potrebbe pensare di utilizzare questa tecnica per </a:t>
            </a:r>
            <a:r>
              <a:rPr lang="en-US" sz="2599" b="1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comprendere quali caratteristiche visive influenzano specifiche qualità musicali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 verificare se l’immagine generata da un determinato modello risulta coerente con il brano musicale.</a:t>
            </a:r>
          </a:p>
          <a:p>
            <a:pPr algn="ctr">
              <a:lnSpc>
                <a:spcPts val="2859"/>
              </a:lnSpc>
              <a:spcBef>
                <a:spcPct val="0"/>
              </a:spcBef>
            </a:pPr>
            <a:endParaRPr lang="en-US" sz="2599" spc="288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Andando quindi ad </a:t>
            </a:r>
            <a:r>
              <a:rPr lang="en-US" sz="2599" b="1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utilizzare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questo approccio </a:t>
            </a:r>
            <a:r>
              <a:rPr lang="en-US" sz="2599" b="1" spc="28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come un benchmark</a:t>
            </a:r>
            <a:r>
              <a:rPr lang="en-US" sz="2599" spc="28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per valutare la qualità delle immagini generate.</a:t>
            </a:r>
          </a:p>
        </p:txBody>
      </p:sp>
      <p:sp>
        <p:nvSpPr>
          <p:cNvPr id="13" name="Freeform 13"/>
          <p:cNvSpPr/>
          <p:nvPr/>
        </p:nvSpPr>
        <p:spPr>
          <a:xfrm rot="-1758847">
            <a:off x="16243638" y="-136093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10" y="0"/>
                </a:lnTo>
                <a:lnTo>
                  <a:pt x="6270310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 rot="-1758847">
            <a:off x="-2561805" y="-266224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 rot="527321">
            <a:off x="17556559" y="3768895"/>
            <a:ext cx="657624" cy="1016791"/>
          </a:xfrm>
          <a:custGeom>
            <a:avLst/>
            <a:gdLst/>
            <a:ahLst/>
            <a:cxnLst/>
            <a:rect l="l" t="t" r="r" b="b"/>
            <a:pathLst>
              <a:path w="657624" h="1016791">
                <a:moveTo>
                  <a:pt x="0" y="0"/>
                </a:moveTo>
                <a:lnTo>
                  <a:pt x="657624" y="0"/>
                </a:lnTo>
                <a:lnTo>
                  <a:pt x="657624" y="1016791"/>
                </a:lnTo>
                <a:lnTo>
                  <a:pt x="0" y="10167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 rot="-1074255">
            <a:off x="5383097" y="5392397"/>
            <a:ext cx="642048" cy="784725"/>
          </a:xfrm>
          <a:custGeom>
            <a:avLst/>
            <a:gdLst/>
            <a:ahLst/>
            <a:cxnLst/>
            <a:rect l="l" t="t" r="r" b="b"/>
            <a:pathLst>
              <a:path w="642048" h="784725">
                <a:moveTo>
                  <a:pt x="0" y="0"/>
                </a:moveTo>
                <a:lnTo>
                  <a:pt x="642048" y="0"/>
                </a:lnTo>
                <a:lnTo>
                  <a:pt x="642048" y="784725"/>
                </a:lnTo>
                <a:lnTo>
                  <a:pt x="0" y="7847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 rot="527321">
            <a:off x="6476970" y="9436390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 rot="-1074255">
            <a:off x="17240649" y="9003083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9138" y="-2954700"/>
            <a:ext cx="21006276" cy="5909399"/>
            <a:chOff x="0" y="0"/>
            <a:chExt cx="28008368" cy="7879199"/>
          </a:xfrm>
        </p:grpSpPr>
        <p:sp>
          <p:nvSpPr>
            <p:cNvPr id="3" name="Freeform 3"/>
            <p:cNvSpPr/>
            <p:nvPr/>
          </p:nvSpPr>
          <p:spPr>
            <a:xfrm>
              <a:off x="13983903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0" y="0"/>
                  </a:moveTo>
                  <a:lnTo>
                    <a:pt x="14024465" y="0"/>
                  </a:lnTo>
                  <a:lnTo>
                    <a:pt x="14024465" y="7879199"/>
                  </a:lnTo>
                  <a:lnTo>
                    <a:pt x="0" y="7879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14024465" cy="7879199"/>
            </a:xfrm>
            <a:custGeom>
              <a:avLst/>
              <a:gdLst/>
              <a:ahLst/>
              <a:cxnLst/>
              <a:rect l="l" t="t" r="r" b="b"/>
              <a:pathLst>
                <a:path w="14024465" h="7879199">
                  <a:moveTo>
                    <a:pt x="14024465" y="0"/>
                  </a:moveTo>
                  <a:lnTo>
                    <a:pt x="0" y="0"/>
                  </a:lnTo>
                  <a:lnTo>
                    <a:pt x="0" y="7879199"/>
                  </a:lnTo>
                  <a:lnTo>
                    <a:pt x="14024465" y="7879199"/>
                  </a:lnTo>
                  <a:lnTo>
                    <a:pt x="140244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PAGE 08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94424" y="726756"/>
            <a:ext cx="10671595" cy="98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6900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DA MIDI AD IMMAGINE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93621" y="3237548"/>
            <a:ext cx="2407690" cy="6764181"/>
            <a:chOff x="0" y="0"/>
            <a:chExt cx="3210253" cy="9018908"/>
          </a:xfrm>
        </p:grpSpPr>
        <p:sp>
          <p:nvSpPr>
            <p:cNvPr id="8" name="Freeform 8"/>
            <p:cNvSpPr/>
            <p:nvPr/>
          </p:nvSpPr>
          <p:spPr>
            <a:xfrm>
              <a:off x="285492" y="0"/>
              <a:ext cx="2639270" cy="2639270"/>
            </a:xfrm>
            <a:custGeom>
              <a:avLst/>
              <a:gdLst/>
              <a:ahLst/>
              <a:cxnLst/>
              <a:rect l="l" t="t" r="r" b="b"/>
              <a:pathLst>
                <a:path w="2639270" h="2639270">
                  <a:moveTo>
                    <a:pt x="0" y="0"/>
                  </a:moveTo>
                  <a:lnTo>
                    <a:pt x="2639269" y="0"/>
                  </a:lnTo>
                  <a:lnTo>
                    <a:pt x="2639269" y="2639270"/>
                  </a:lnTo>
                  <a:lnTo>
                    <a:pt x="0" y="2639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AutoShape 9"/>
            <p:cNvSpPr/>
            <p:nvPr/>
          </p:nvSpPr>
          <p:spPr>
            <a:xfrm flipH="1">
              <a:off x="1645388" y="3162705"/>
              <a:ext cx="21516" cy="1896004"/>
            </a:xfrm>
            <a:prstGeom prst="line">
              <a:avLst/>
            </a:prstGeom>
            <a:ln w="85777" cap="flat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5808655"/>
              <a:ext cx="3210253" cy="3210253"/>
            </a:xfrm>
            <a:custGeom>
              <a:avLst/>
              <a:gdLst/>
              <a:ahLst/>
              <a:cxnLst/>
              <a:rect l="l" t="t" r="r" b="b"/>
              <a:pathLst>
                <a:path w="3210253" h="3210253">
                  <a:moveTo>
                    <a:pt x="0" y="0"/>
                  </a:moveTo>
                  <a:lnTo>
                    <a:pt x="3210253" y="0"/>
                  </a:lnTo>
                  <a:lnTo>
                    <a:pt x="3210253" y="3210253"/>
                  </a:lnTo>
                  <a:lnTo>
                    <a:pt x="0" y="32102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521304" y="3515282"/>
            <a:ext cx="7738746" cy="6152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 questi studi il sistema</a:t>
            </a:r>
            <a:r>
              <a:rPr lang="en-US" sz="2956" b="1" spc="3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analizza i messaggi MIDI</a:t>
            </a: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che contengono informazioni dettagliate su note, intensita e timing. </a:t>
            </a:r>
          </a:p>
          <a:p>
            <a:pPr algn="ctr">
              <a:lnSpc>
                <a:spcPts val="3251"/>
              </a:lnSpc>
              <a:spcBef>
                <a:spcPct val="0"/>
              </a:spcBef>
            </a:pPr>
            <a:endParaRPr lang="en-US" sz="2956" spc="328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algn="ctr">
              <a:lnSpc>
                <a:spcPts val="3251"/>
              </a:lnSpc>
              <a:spcBef>
                <a:spcPct val="0"/>
              </a:spcBef>
            </a:pP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Attraverso l’uso di</a:t>
            </a:r>
            <a:r>
              <a:rPr lang="en-US" sz="2956" b="1" spc="3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modelli di intelligenza artificiale generativa</a:t>
            </a: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, come i modelli di linguaggio naturale (LLM), </a:t>
            </a:r>
            <a:r>
              <a:rPr lang="en-US" sz="2956" b="1" spc="3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il sistema interpreta le informazioni</a:t>
            </a: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estratte, g</a:t>
            </a:r>
            <a:r>
              <a:rPr lang="en-US" sz="2956" b="1" spc="3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enerando caratteristiche emotive</a:t>
            </a: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 successivamente, </a:t>
            </a:r>
            <a:r>
              <a:rPr lang="en-US" sz="2956" b="1" spc="328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genera immagini</a:t>
            </a:r>
            <a:r>
              <a:rPr lang="en-US" sz="2956" spc="32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che rispecchiano queste caratteristiche.</a:t>
            </a:r>
          </a:p>
        </p:txBody>
      </p:sp>
      <p:sp>
        <p:nvSpPr>
          <p:cNvPr id="12" name="Freeform 12"/>
          <p:cNvSpPr/>
          <p:nvPr/>
        </p:nvSpPr>
        <p:spPr>
          <a:xfrm rot="-1758847">
            <a:off x="10950249" y="-240563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10" y="0"/>
                </a:lnTo>
                <a:lnTo>
                  <a:pt x="6270310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Freeform 13"/>
          <p:cNvSpPr/>
          <p:nvPr/>
        </p:nvSpPr>
        <p:spPr>
          <a:xfrm rot="-1758847">
            <a:off x="-2730431" y="-28154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8"/>
                </a:lnTo>
                <a:lnTo>
                  <a:pt x="0" y="18012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4" name="Freeform 14"/>
          <p:cNvSpPr/>
          <p:nvPr/>
        </p:nvSpPr>
        <p:spPr>
          <a:xfrm rot="-1758847">
            <a:off x="16641788" y="-240563"/>
            <a:ext cx="6270309" cy="1801289"/>
          </a:xfrm>
          <a:custGeom>
            <a:avLst/>
            <a:gdLst/>
            <a:ahLst/>
            <a:cxnLst/>
            <a:rect l="l" t="t" r="r" b="b"/>
            <a:pathLst>
              <a:path w="6270309" h="1801289">
                <a:moveTo>
                  <a:pt x="0" y="0"/>
                </a:moveTo>
                <a:lnTo>
                  <a:pt x="6270309" y="0"/>
                </a:lnTo>
                <a:lnTo>
                  <a:pt x="6270309" y="1801289"/>
                </a:lnTo>
                <a:lnTo>
                  <a:pt x="0" y="18012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Freeform 15"/>
          <p:cNvSpPr/>
          <p:nvPr/>
        </p:nvSpPr>
        <p:spPr>
          <a:xfrm rot="527321">
            <a:off x="17784515" y="4253978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 rot="-1074255">
            <a:off x="147300" y="5624235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 rot="-1074255">
            <a:off x="8096649" y="9370013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 rot="527321">
            <a:off x="7654112" y="4813671"/>
            <a:ext cx="590474" cy="912966"/>
          </a:xfrm>
          <a:custGeom>
            <a:avLst/>
            <a:gdLst/>
            <a:ahLst/>
            <a:cxnLst/>
            <a:rect l="l" t="t" r="r" b="b"/>
            <a:pathLst>
              <a:path w="590474" h="912966">
                <a:moveTo>
                  <a:pt x="0" y="0"/>
                </a:moveTo>
                <a:lnTo>
                  <a:pt x="590474" y="0"/>
                </a:lnTo>
                <a:lnTo>
                  <a:pt x="590474" y="912966"/>
                </a:lnTo>
                <a:lnTo>
                  <a:pt x="0" y="9129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 rot="-1074255">
            <a:off x="17857165" y="8456101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125226" y="-1553734"/>
            <a:ext cx="12250453" cy="12250453"/>
          </a:xfrm>
          <a:custGeom>
            <a:avLst/>
            <a:gdLst/>
            <a:ahLst/>
            <a:cxnLst/>
            <a:rect l="l" t="t" r="r" b="b"/>
            <a:pathLst>
              <a:path w="12250453" h="12250453">
                <a:moveTo>
                  <a:pt x="0" y="0"/>
                </a:moveTo>
                <a:lnTo>
                  <a:pt x="12250452" y="0"/>
                </a:lnTo>
                <a:lnTo>
                  <a:pt x="12250452" y="12250452"/>
                </a:lnTo>
                <a:lnTo>
                  <a:pt x="0" y="1225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1074255">
            <a:off x="9870746" y="1844158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0" y="0"/>
                </a:lnTo>
                <a:lnTo>
                  <a:pt x="900050" y="1100062"/>
                </a:lnTo>
                <a:lnTo>
                  <a:pt x="0" y="1100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527321">
            <a:off x="13827074" y="8123120"/>
            <a:ext cx="1006970" cy="1556935"/>
          </a:xfrm>
          <a:custGeom>
            <a:avLst/>
            <a:gdLst/>
            <a:ahLst/>
            <a:cxnLst/>
            <a:rect l="l" t="t" r="r" b="b"/>
            <a:pathLst>
              <a:path w="1006970" h="1556935">
                <a:moveTo>
                  <a:pt x="0" y="0"/>
                </a:moveTo>
                <a:lnTo>
                  <a:pt x="1006970" y="0"/>
                </a:lnTo>
                <a:lnTo>
                  <a:pt x="1006970" y="1556935"/>
                </a:lnTo>
                <a:lnTo>
                  <a:pt x="0" y="15569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 rot="5400000">
            <a:off x="-3314299" y="4550169"/>
            <a:ext cx="12768333" cy="3667994"/>
          </a:xfrm>
          <a:custGeom>
            <a:avLst/>
            <a:gdLst/>
            <a:ahLst/>
            <a:cxnLst/>
            <a:rect l="l" t="t" r="r" b="b"/>
            <a:pathLst>
              <a:path w="12768333" h="3667994">
                <a:moveTo>
                  <a:pt x="0" y="0"/>
                </a:moveTo>
                <a:lnTo>
                  <a:pt x="12768332" y="0"/>
                </a:lnTo>
                <a:lnTo>
                  <a:pt x="12768332" y="3667994"/>
                </a:lnTo>
                <a:lnTo>
                  <a:pt x="0" y="36679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7933475" y="4763571"/>
            <a:ext cx="9527162" cy="1203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8499" b="1">
                <a:solidFill>
                  <a:srgbClr val="00000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03.METODOLOGIA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714043" y="891540"/>
            <a:ext cx="3546007" cy="29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  <a:spcBef>
                <a:spcPct val="0"/>
              </a:spcBef>
            </a:pPr>
            <a:r>
              <a:rPr lang="en-US" sz="2100" b="1" spc="233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PAGE 09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23446" y="5945381"/>
            <a:ext cx="8160159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60"/>
              </a:lnSpc>
              <a:spcBef>
                <a:spcPct val="0"/>
              </a:spcBef>
            </a:pPr>
            <a:r>
              <a:rPr lang="en-US" sz="1600" b="1" spc="177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Pipeline del progetto divisa in tre fasi principali: </a:t>
            </a:r>
          </a:p>
          <a:p>
            <a:pPr algn="l">
              <a:lnSpc>
                <a:spcPts val="1650"/>
              </a:lnSpc>
              <a:spcBef>
                <a:spcPct val="0"/>
              </a:spcBef>
            </a:pPr>
            <a:r>
              <a:rPr lang="en-US" sz="1500" b="1" spc="166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Trascrizione del Testo, Sintesi del Testo, e Generazione delle Immagini.</a:t>
            </a:r>
          </a:p>
        </p:txBody>
      </p:sp>
      <p:sp>
        <p:nvSpPr>
          <p:cNvPr id="9" name="Freeform 9"/>
          <p:cNvSpPr/>
          <p:nvPr/>
        </p:nvSpPr>
        <p:spPr>
          <a:xfrm rot="2631705">
            <a:off x="17496685" y="2318241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3"/>
                </a:lnTo>
                <a:lnTo>
                  <a:pt x="0" y="9234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 rot="-1074255">
            <a:off x="9291300" y="9370013"/>
            <a:ext cx="900050" cy="1100061"/>
          </a:xfrm>
          <a:custGeom>
            <a:avLst/>
            <a:gdLst/>
            <a:ahLst/>
            <a:cxnLst/>
            <a:rect l="l" t="t" r="r" b="b"/>
            <a:pathLst>
              <a:path w="900050" h="1100061">
                <a:moveTo>
                  <a:pt x="0" y="0"/>
                </a:moveTo>
                <a:lnTo>
                  <a:pt x="900051" y="0"/>
                </a:lnTo>
                <a:lnTo>
                  <a:pt x="900051" y="1100061"/>
                </a:lnTo>
                <a:lnTo>
                  <a:pt x="0" y="1100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 rot="2631705">
            <a:off x="6907753" y="5698269"/>
            <a:ext cx="597276" cy="923483"/>
          </a:xfrm>
          <a:custGeom>
            <a:avLst/>
            <a:gdLst/>
            <a:ahLst/>
            <a:cxnLst/>
            <a:rect l="l" t="t" r="r" b="b"/>
            <a:pathLst>
              <a:path w="597276" h="923483">
                <a:moveTo>
                  <a:pt x="0" y="0"/>
                </a:moveTo>
                <a:lnTo>
                  <a:pt x="597276" y="0"/>
                </a:lnTo>
                <a:lnTo>
                  <a:pt x="597276" y="923484"/>
                </a:lnTo>
                <a:lnTo>
                  <a:pt x="0" y="9234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937</Words>
  <Application>Microsoft Office PowerPoint</Application>
  <PresentationFormat>Personalizzato</PresentationFormat>
  <Paragraphs>97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Inter</vt:lpstr>
      <vt:lpstr>Inter Bold</vt:lpstr>
      <vt:lpstr>IBM Plex Sans Bold</vt:lpstr>
      <vt:lpstr>Arial</vt:lpstr>
      <vt:lpstr>Calibri</vt:lpstr>
      <vt:lpstr>Inter Medium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Music2Image_Alessio_Salzano</dc:title>
  <cp:lastModifiedBy>ALESSIO SALZANO</cp:lastModifiedBy>
  <cp:revision>2</cp:revision>
  <dcterms:created xsi:type="dcterms:W3CDTF">2006-08-16T00:00:00Z</dcterms:created>
  <dcterms:modified xsi:type="dcterms:W3CDTF">2024-11-13T15:05:30Z</dcterms:modified>
  <dc:identifier>DAGVhrEHTYo</dc:identifier>
</cp:coreProperties>
</file>